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58" r:id="rId3"/>
    <p:sldId id="396" r:id="rId4"/>
    <p:sldId id="374" r:id="rId5"/>
    <p:sldId id="375" r:id="rId6"/>
    <p:sldId id="376" r:id="rId7"/>
    <p:sldId id="392" r:id="rId8"/>
    <p:sldId id="325" r:id="rId9"/>
    <p:sldId id="369" r:id="rId10"/>
    <p:sldId id="303" r:id="rId11"/>
    <p:sldId id="304" r:id="rId12"/>
    <p:sldId id="326" r:id="rId13"/>
    <p:sldId id="365" r:id="rId14"/>
    <p:sldId id="310" r:id="rId15"/>
    <p:sldId id="308" r:id="rId16"/>
    <p:sldId id="370" r:id="rId17"/>
    <p:sldId id="305" r:id="rId18"/>
    <p:sldId id="371" r:id="rId19"/>
    <p:sldId id="306" r:id="rId20"/>
    <p:sldId id="307" r:id="rId21"/>
    <p:sldId id="367" r:id="rId22"/>
    <p:sldId id="393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78" r:id="rId31"/>
    <p:sldId id="345" r:id="rId32"/>
    <p:sldId id="377" r:id="rId33"/>
    <p:sldId id="363" r:id="rId34"/>
    <p:sldId id="364" r:id="rId35"/>
    <p:sldId id="346" r:id="rId36"/>
    <p:sldId id="347" r:id="rId37"/>
    <p:sldId id="348" r:id="rId38"/>
    <p:sldId id="391" r:id="rId39"/>
    <p:sldId id="368" r:id="rId40"/>
    <p:sldId id="394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95" r:id="rId49"/>
    <p:sldId id="386" r:id="rId50"/>
    <p:sldId id="387" r:id="rId51"/>
    <p:sldId id="388" r:id="rId52"/>
    <p:sldId id="389" r:id="rId53"/>
    <p:sldId id="39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1773" autoAdjust="0"/>
  </p:normalViewPr>
  <p:slideViewPr>
    <p:cSldViewPr>
      <p:cViewPr varScale="1">
        <p:scale>
          <a:sx n="85" d="100"/>
          <a:sy n="85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6:41.6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-2147483648-2147483648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5:26.00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7233,'0'-216,"0"109,0-109,0 1,0-108,0-108,81-108,0 1,80-108,-80 322,0 1,81-108,0 108,-81 108,80-216,-80 216,162-108,0 107,-1 1,1-108,161 215,-161-107,0-1,-1 108,-80 108,0 0,-81 0,80 0,-80 0,0 0,0 216,81-216,-81 215,80 108,1-107,81 107,-162 108,161-216,-161 108,162 108,-162-216,0 109,80-109,-161 108,81 0,0-107,0-1,-81 0,81 1,-81-1,0-107,81 0,-81 107,0-107,81 107,-81-107,0-108,0 108,0-108,0 215,0-107,0 0,0-1,0 1,0 0,0-108,0-216,0-107,0 0,0 0,0 0,0 107,81 1,0-1,-1 1,82-108,-81 215,81-107,0-108,-1 107,1 109,162-1,-82-108,1 109,0 107,-1-108,-80 108,0 0,0 0,-82 0,-80 0,162 0,-81 0,0 215,0-107,81 0,-82 0,1 107,81 0,-81-107,0 108,81 107,-81-216,80 216,-161-107,162-1,-162 1,81-1,0 1,0-109,-81 1,0 0,0-108,0 107,0 1,0 0,0 0,0-1,0-322,0-108,81 0,-1-1,1 1,0 108,81-108,-81 107,81 1,-81 107,80-107,1 107,-81 108,-81-108,162 108,-81 0,-1 0,-80 0,81 0,0 0,0 0,81 216,-162-216,81 108,0 107,0-107,-1 107,1 0,0 1,-81-1,162 1,-162-109,0 1,0 108,81-109,0 1,-81 107,0-107,0 0,0 107,0-107,0-108,0-215,0-109,0 109,81 107,-1 1,1-109,0 216,-81-215,81 107,0 0,81 108,-162-107,81-1,-81 108,81 0,-1 0,1 0,-81 0,162 0,-162 108,81-108,0 107,0 1,-81-108,81 0,-81 108,81 107,-1-107,-80 0,81-1,0 1,-81 0,0-108,0 215,81-107,-81 0,0-1,-81-107,81 108,-81 0,0 107,81-215,0 108,0-108,81 107,-81 1,81 0,0-108,0 108,0-108,0 107,80-107,-80 0,0 0,0 0,0 0,0 0,-81 0,81-107,-81-1,0-108,0 216,0-107,0 107,0-216,-81 216,0-107,81 107,-81-108,0 108,0-108,0 1,1 107,-1 0,0 0,0 0,0 0,81 0,-81 107,81 1</inkml:trace>
  <inkml:trace contextRef="#ctx0" brushRef="#br0" timeOffset="3925">13265 7125,'-81'0,"81"0,-81 0,-81 0,162 0,0 0</inkml:trace>
  <inkml:trace contextRef="#ctx0" brushRef="#br0" timeOffset="4306">13669 7879,'-81'0,"81"108</inkml:trace>
  <inkml:trace contextRef="#ctx0" brushRef="#br0" timeOffset="4606">14154 7448,'81'0,"0"108,-81-108,81 0,-81 0</inkml:trace>
  <inkml:trace contextRef="#ctx0" brushRef="#br0" timeOffset="5718">10838 6802,'-81'108,"0"-1,81-107,-80 108,-1-108,0 108,81-108,-81 107</inkml:trace>
  <inkml:trace contextRef="#ctx0" brushRef="#br0" timeOffset="6078">11081 7664,'0'107,"0"-107,0 108,0 0</inkml:trace>
  <inkml:trace contextRef="#ctx0" brushRef="#br0" timeOffset="6409">11566 7125,'0'0,"81"0,-81 0,81 0,-81 0,81 0,-81 0,81 108</inkml:trace>
  <inkml:trace contextRef="#ctx0" brushRef="#br0" timeOffset="7360">5823 6802,'-161'0,"80"108,0-108,81 107,-81-107,0 0,0 0</inkml:trace>
  <inkml:trace contextRef="#ctx0" brushRef="#br0" timeOffset="7731">5985 7556,'0'0,"0"108,0-108,0 215,-81-215,81 108,0-108</inkml:trace>
  <inkml:trace contextRef="#ctx0" brushRef="#br0" timeOffset="8061">6875 7340,'81'0,"-81"0,81 108,0-108,80 108,-161-108,162 0,-81 0,-81 108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5:46.1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790 1,'-88'0,"0"0,1 0,87 116,-176-116,176 0,-88 116,88-116,-88 0,1 117,87-117,0 116,0-116,-88 116,88 0,0 1,0-117,0 116,0-116,0 116,0 0,0 1,0-117,88 116,-88 0,0-116,87 0,-87 0,88 0,-88 0,176 0,-88 116,-1-116,1 0,-88 0,176 0,-176-116,88 0,-88 116,87-116,-87 116,88-117,-88 117,0-116,88 0,-88 0,0-1,0 1,0 116,0-116,-88 116,0-116,88-1,-87 117,87 0,-176-116,176 116,-88 0,88 0,-88 0,88 116,-87 117,87-233,-88 116,88 0,0 1,0-117,0 116,0 0,88 0,-88-116,87 117,-87-117,88 116,-88-116,88 0,0 0,-88 0,88 0,-1 0,1-116,-88-1,88 117,-88-116,0 116,0-232,0 232,0-117,-88 117,0-232,88 116,-87 116,-1-117,88 117,-88 0,-88 0,176 117,-175-1,175 0,0 117,0-233,0 116,-88 0,88 0,0 1,0-1,0 0,88 0,0-116,-1 0,-87 0,88 0,-88 0,176 0,-88 0,-88-116,87 0,-87-117,0 233,0-116,-87-116,-1 232,88-117,-88 117,88 0,-176 0,176 117,-175-1,175 116,-88-232,88 117,0-117,0 116,0-116,88 0,0 0,-88 0,87 0,1-116,-88-1,0-115,-88 232,1-116,-1-1,0 1,0 116,0 0,1 0,87 0,0 116,0 1,0-117,0 232,0-232,87 116,-87-116,88 117,0-1,0-116,87 0,-87 0,0-116,-88-1,0-115,0 116,-88-1,0 1,88 0,-87 116,87 116,0 0,0 1,0-1,87-116,-87 0,88 0,-88 0,88-116,-88-1,-88 117,0 0,88 117,0-1,0 0,88 0,0 1,0-117,-88 0,88 0,-1 0,1-233,-88 117,0 0,0 116,-88-117,1 117,87-116,-88 116,0 0,0 116,0-116,1 117,87-1,-88 0,88-116,0 116,0-116,0 117,88-117,-1 0,-87 0,88 0,-88-117,0 1,0 116,-88-116,1 116,87 0,0 116,0-116,0 0,87-232,-87 115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8:04.6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4291 10173,'0'0,"0"108,0 108,81-216,-81 108,162-108,-162 0,81 0,0 0,0 0,-81 108,80-108,1 0</inkml:trace>
  <inkml:trace contextRef="#ctx0" brushRef="#br0" timeOffset="611">3805 10389,'0'108,"-81"-108,81 108,0 0,-81 0,0-108</inkml:trace>
  <inkml:trace contextRef="#ctx0" brushRef="#br0" timeOffset="961">3319 10065,'-81'0,"81"0,-162 0,0 0,0 108,0-108,0 0,0 0</inkml:trace>
  <inkml:trace contextRef="#ctx0" brushRef="#br0" timeOffset="5758">3967 9633,'-81'-216,"81"108,-81-108,81-108,-81 0,0 0,0-216,0 216,81 108,0 0,-81 0,81 0,-81-108,0 107,0 1,81-108,-81 108,0-108,0 0,0 108,-81 0,162 0,-81 0,-81 0,162 0,-81 108,81-108,-81 0,0 108,81 0,-81-108,0 216,81-216,-81 108,1 0,-1 0,0 0,0-108,0 108,81 0,-162 0,81 0,0 0,0 0,0 0,-81-1,162 109,-162-108,81 108,0-108,-81 0,0 0,-81 108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9T05:34:39.804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4946 1825,'0'-42,"0"1,0 41,-41-41,0-1,41-41,-41 83,0-41,41-1,-41 1,-41-42,82 41,-81 1,40-42,-41 42,41-42,0 83,0-42,0 1,0 41,41-42,-82 1,41-1,41 42,-41-41,0 41,0-83,0 83,-41-83,82 83,-41-41,0 41,0-42,41 1,-41 41,41-42,-41 42,0-83,-40 83,40-41,0 0,0 41,-41-42,41 42,0-41,41 41,-82-42,0 1,0 41,0 0,0 0,0-42,0 42,0-41,1 41,40 0,-41-42,41 42,0 0,0 0,-41-41,82 41,-41 0,0 0,41 0,-41 41,-41-41,82 42,-82-1,41 1,0-1,-41 1,82-1,-82 42,82-42,-82 42,41-83,1 42,40-1,-82-41,82 0,0 42,-41-42,0 0,41 41,-41 1,0-1,0 1,0-1,-41 42,82-83,-82 83,41-83,0 83,0-42,0 1,41-42,-41 41,0-41,0 83,41-83,-82 83,82-83,-41 41,41 42,-41-83,0 83,1-41,-1 41,41-1,-41-40,0-1,0 42,41 0,-41-41,41 41,-41-1,41-40,-41-1,0 1,41-1,-41 1,41 41,0 0,0-83,-41 82,41-40,0-1,0 42,0-83,0 42,0-1,0 1,0-1,0 83,0-82,0 41,0-42,0 42,0-41,0-1,0 1,0-1,0 0,0 42,0-41,0 41,0-42,0 42,0-41,0-1,0 42,0 0,0-42,0 42,0 0,0-41,0-1,0 0,0 42,0-41,0 41,0 0,0 0,0-1,0 1,0-41,0 41,0-42,0 1,0-1,0 1,0-1,0 0,0 1,0 41,0 0,0 0,0-42,0 1,0 40,41-40,-41-1,0 1,0-1,0-41,0 42,0-1,41 1,0 41,-41-83,41 82,-41-40,82-1,-41 42,0-41,0-1,-41 1,81-1,-81 1,41-1,-41 42,0-42,41 1,-41 41,82-42,-82 1,41-1,0-41,-41 42,41-1,-41-41,0 41,0 1,41-1,0 1,0-1,0 1,0-42,-41 41,0 1,41-1,-41 1,123 40,-82-40,0 41,0-83,41 83,-41-83,0 83,81-83,-81 83,0-83,0 41,-41 1,41-42,0 41,-41-41,41 41,41 1,0-1,0 1,41-1,-41-41,41 0,0 42,-83-1,42-41,-41 0,41 0,-41 0,41 0,-41 0,-41 0,41 0,0 0,41 0,-82 0,41 0,41 0,-41 0,0 0,0 0,0 0,0 0,0 0,82 0,-83 0,1 0,41 0,0 0,0 0,-41 0,0 0,41-41,-82-1,41 42,-41-41,41-1,0 1,41-1,-41 1,41 0,-82 41,41-42,-41 1,41 41,-41-42,0 42,0-41,0 41,0-83,41 83,0-83,0 83,-41-83,40 83,1-42,-41 42,41-41,-41 41,0-41,0-1,41 42,0-41,0-42,0 83,0-83,-41 83,41-83,0 41,0 1,-41 41,41-41,0 41,0-83,0 41,41 1,-82 41,41-42,-41 42,41-41,-41-1,0 1,0-1,41 42,0-41,-41 41,82-41,-82 41,41-42,-41 1,41-1,-1 42,-40-41,0-1,41-41,-41 83,0-41,0-42,0 42,41-1,0-41,-41 83,0-83,0 83,0-41,0-1,0 1,0-42,0 42,41 41,-41-83,0 0,0 41,0 1,0-42,41 41,-41 1,0 0,0-1,0 1,0-42,0 41,0 1,0-42,0 41,0 1,0-42,0 0,0 42,0-1,0-41,-41 42,41-1,0 1,-41 0,0-1,0-41,41 83,0-41,0-1,0 1,0-1,-41 1,41-42,-40 42,40-1,-41-41,41 42,0-1,0 1,-41-84,41 84,0 0,0-42,-41-42,41 84,-41-1,41 1,0-42,0 42,0-1,0 42,-41-41,41-42,0 41,0 1,0-1,-41 1,41-1,0 42,0-41,0 0,-41-42,41 41,-41 1,41-1,0 1,0-1,-41 1,41 41,0-42,-41 42,41-41,0 0,-41-1,0 1,41-1,-41-41,0 42,0-1,41 42,-41-41,-41-42,0 0,0 0,41 83,-40-41,81-1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9T05:34:57.60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4684 255,'-41'-42,"0"1,0 41,0 0,-82-42,82 1,-82 41,41 0,-41-42,82 42,-82 0,0-41,82 41,-41 0,41 0,0 0,0 0,0 0,0 0,41 0,-82 0,41 0,0 0,-41 0,0 41,82-41,-82 0,82 0,-41 42,-82-42,82 41,0 1,0-42,-41 83,82-83,-41 42,-41-42,82 0,-83 41,42-41,-41 83,0-41,82-1,-82 1,41-1,0 1,-41-1,82 1,-41-42,41 41,-82 1,82-42,-41 83,0-41,0 41,0-83,0 41,0 42,0-83,41 42,-41-1,0 1,41-42,-41 42,41-1,-41 1,0-42,0 41,41 1,-41-1,-41 1,82-1,-41 1,41-1,-41-41,0 42,41 0,-41-1,41-41,0 42,-41 41,41-83,0 41,0-41,-41 42,0-1,41-41,-41 42,41-1,0 1,-41 0,0-1,41 1,0 41,-41-42,0 1,41-1,-41 1,41-1,0 42,0-83,-41 84,41-43,-41 1,0 41,0-42,41 1,0-1,0-41,0 42,-41-1,41 43,-41-84,41 41,-41 42,0-41,0-1,41 42,0-41,0-1,0-41,0 42,0-42,0 42,-41-1,41 1,0-1,0 1,-41-1,41 1,0-1,0 1,0-1,0 1,0 0,-41-42,41 83,0-42,0-41,0 83,0-41,0-1,0 1,0 41,0-41,0-1,0-41,0 83,-41-41,41 41,0-42,-41 1,41 82,0-40,-41-1,41 0,0-42,0 42,0-83,0 42,0-1,0-41,0 84,0-43,0 1,0 41,0 0,0-42,0 1,0 41,0-83,0 42,0-1,0 42,0-41,0-42,0 83,0-83,0 41,0-41,0 42,0-42,0 41,0 1,0-42,0 42,0-42,0 41,0-41,0 42,0-1,0 42,41-41,0-1,-41 1,41-1,-41 1,82-1,-41 1,0 41,0-83,-41 42,41-1,-41 1,41-1,-41 1,41-1,0 1,-41-42,41 41,-41 1,41 0,0-42,0 41,0 1,0-1,82 1,-82-1,0 1,41-42,-82 41,41-41,41 42,0-1,41 1,-41 41,82-41,0 41,-82-42,41-41,-82 42,0-1,0-41,-41 0,82 0,0 0,0 0,-41 0,1 0,40 0,-41 0,0 0,41 0,-82 0,41 0,-41 0,41 0,41 0,-82-41,41-1,-41 42,41-41,0-1,0 42,0-41,0-1,0 1,0-1,-41 42,41 0,0-42,-41 1,0 41,41 0,0-42,0-41,41 83,-41-41,41-1,0 42,41-41,-41-1,0 1,-41 41,41-42,-41 0,0 42,-41-41,41-1,0 1,0-42,0 83,-41-83,82 83,-82-42,41 42,-41-41,0-1,41 42,0-42,0 42,0-41,-41-1,41 42,0-41,-41-1,82 1,-82 41,41-42,-41 1,0-1,41-41,-41 42,0-1,41-41,-41 83,0-83,0 41,41 1,-41-1,41 1,-41-1,0 1,42-1,-42 0,0 42,0-41,0-1,0 1,41-1,-41 1,41-1,0 1,-41-1,0 42,0-83,41 83,-41-42,0 42,41-83,-41 42,0 41,0-83,41 41,-41 1,41-1,-41 1,0-1,41 0,-41-41,41 83,0-41,-41 41,0-42,0 42,0-41,0-1,0 42,0-41,0 41,0-42,0 42,41-41,-41-1,0-41,41 83,-41-42,0-41,41 83,-41-41,0-42,0 41,0-41,0 83,0-41,0-1,0 0,0 1,0-42,0 41,0 1,0-1,0 1,0-1,41-41,-41 83,0-83,0 41,0 1,0-1,0-41,0 42,0-1,0-83,0 84,0-1,0 1,0-42,0 83,0-42,0 42,0-83,0 42,0-1,0 0,0 1,0-1,0 1,0-1,0 1,0-1,0 1,0 41,0-42,0 42,0-83,0 42,0-1,0 0,0 42,0-41,0-42,0 41,0 1,0-1,0-41,0 42,0-1,0 42,-41-83,41 83,0-42,0-41,-41 42,41-1,0-41,-41 42,0 41,41-84,-41 1,0 42,41-1,-41 1,41-1,-41-41,0 83,41-41,-41 41,0-84,-82 43,81-42,1 83,0-42,0 42,41 0,-41-41,0-1,0 1,0-1,-41 1,41-1,0 42,0-41,0 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1:59:29.31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0 830,'42'42,"-1"-1,1-41,0-41,-1-42,43 1,-43-42,84 0,-41 42,-1 0,0-42,84 83,-42 0,-42-1,83 1,-41 41,0 0,-42 0,42 0,0 83,-83-42,41 41,42 83,0-41,0 40,42 1,-84-41,83 0,-41-83,0 41,42-41,-42-41,41 0,-41-41,0-41,0-42,83 1,-41-1,-1 0,1 83,-42-41,0-1,41 42,-41 0,0 0,42 41,-42 0,0 0,-1 0,1 0,0 41,-41 41,40-41,1 42,0 40,0-40,83 41,-41-124,41 82,-83-82,42 0,-42 0,41 0,-41-41,0 41,0-41,0-1,83 1,-41 0,-1-42,-41 83,83-41,-83 41,-83-41,41 41,-41 0,-42 0,41 0,1 41,0-41,-1 83,1-42,0 0,-1 0,42-41,-41 0,41 0,1 0,-1 0,0-41,42-41,42 40,-42-40,0-42,124 1,-40 40,-43 1,42 0,-83 40,-42 42,1 0,-43 0,1 42,0-1,-1 41,1 1,0-42,41 41,-41-41,41 1,0-42,0 0,42 0,0 0,0 0,42 0,-1-42,84-40,-42 41,-41-42,41 1,-41 0,41 40,-83 42,0-41,-42 41,-41 0,-1 41,42 1,-41-1,0 0,-1 41,43-40,-43 40,43-41,-1 42,0-83,0 0,42 0,0 0,42-42,-42 1,41-41,1-1,-42 83,0-41,83 0,-83 0,0 41,-42 0,0 41,1 0,-1 0,0 42,-41-83,83 82,-42-41,0 1,0-42,1 0,41 0,0 0,-42 0,42 0,-42-42,42 1,-42 0,1 0,40-42,-40 83,-43-41,43 0,-43 41,1 0,0 0,-1 0,1 41,-1 42,43-42,-1 41,0-41,42 42,42-1,-42-82,41 83,84-42,-83 0,-1 0,42-41,-41 0,0 0,-1 0,-83-41,42 41,-41-41,-1 0,-42-1,43 42,-84-41,41 0,43 41,-43-41,1 41,-42 0,42 0,-1 0,1 0,41 0,0 0,-41 0,41 82,1-41,-1 42,0-42,0 42,42-83,-41 0,-43 0,43 0,-43-42,1 1,0-41,-1-1,42 42,-83-41,84 40,-84 42,41 0,1 0,41 83,1-1,-1-41,0 42,42-42,-42-41,-41 0,0 0,-1-41,1 0,-1-42,1 1,0 41,-1-1,1 1,0 41,-1 0,1 0,0 0,-42 0,41 0,1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02179569-3229-4D1A-B387-7E3C0DBB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4CCD3-EC8A-46F2-B377-01B098A8B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C9B0E-1317-47DD-83FA-3D3C04870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D428-E09C-4AFE-A73D-A3CB0EB2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315D-EF5F-4941-AB77-E6075175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0D66-97D8-44DC-B17B-3C7D39B7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178B-B4FC-4786-937C-8A70814A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B035-295C-4CD0-BF6E-6C9EDA61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59F5-B835-45E0-8819-5A6CC17C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018A-6D32-4435-89A1-9BF453249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99AE-82D6-46F1-B1A4-B57BD1D9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480CC-81BD-4915-9441-BC0D3788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5C0788B7-BB52-4925-A1D1-0949EA4BE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610600" cy="1470025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Intro to </a:t>
            </a:r>
            <a:r>
              <a:rPr lang="en-US" sz="3600" dirty="0" smtClean="0"/>
              <a:t>[Computer] </a:t>
            </a:r>
            <a:r>
              <a:rPr lang="en-US" sz="3600" dirty="0" smtClean="0"/>
              <a:t>Animation</a:t>
            </a:r>
            <a:br>
              <a:rPr lang="en-US" sz="3600" dirty="0" smtClean="0"/>
            </a:br>
            <a:r>
              <a:rPr lang="en-US" sz="2400" dirty="0" smtClean="0"/>
              <a:t>LCC 2730</a:t>
            </a:r>
            <a:br>
              <a:rPr lang="en-US" sz="2400" dirty="0" smtClean="0"/>
            </a:br>
            <a:r>
              <a:rPr lang="en-US" sz="2400" dirty="0" smtClean="0"/>
              <a:t>Prof. Schrank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2" name="Group 1"/>
          <p:cNvGrpSpPr>
            <a:grpSpLocks/>
          </p:cNvGrpSpPr>
          <p:nvPr/>
        </p:nvGrpSpPr>
        <p:grpSpPr bwMode="auto">
          <a:xfrm>
            <a:off x="762000" y="2435225"/>
            <a:ext cx="7543800" cy="3889375"/>
            <a:chOff x="2112963" y="3783467"/>
            <a:chExt cx="3817937" cy="14763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55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36863" y="4118429"/>
                <a:ext cx="3038475" cy="1092200"/>
              </p14:xfrm>
            </p:contentPart>
          </mc:Choice>
          <mc:Fallback xmlns="">
            <p:pic>
              <p:nvPicPr>
                <p:cNvPr id="2055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9575" y="4112963"/>
                  <a:ext cx="3053052" cy="1103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57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02300" y="4956629"/>
                <a:ext cx="228600" cy="228600"/>
              </p14:xfrm>
            </p:contentPart>
          </mc:Choice>
          <mc:Fallback xmlns="">
            <p:pic>
              <p:nvPicPr>
                <p:cNvPr id="2057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95014" y="4951160"/>
                  <a:ext cx="243172" cy="239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12963" y="3783467"/>
                <a:ext cx="900112" cy="1476375"/>
              </p14:xfrm>
            </p:contentPart>
          </mc:Choice>
          <mc:Fallback xmlns="">
            <p:pic>
              <p:nvPicPr>
                <p:cNvPr id="20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5675" y="3778000"/>
                  <a:ext cx="914689" cy="1487308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1. Path of Action: Arcs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mtClean="0"/>
              <a:t>1. Path of Action: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mtClean="0"/>
              <a:t>1. Path of Action: Frames</a:t>
            </a:r>
          </a:p>
        </p:txBody>
      </p:sp>
      <p:pic>
        <p:nvPicPr>
          <p:cNvPr id="11269" name="Picture 5" descr="Muybridge_race_horse_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Never evenly space frames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93" name="Straight Connector 10"/>
          <p:cNvCxnSpPr>
            <a:cxnSpLocks noChangeShapeType="1"/>
          </p:cNvCxnSpPr>
          <p:nvPr/>
        </p:nvCxnSpPr>
        <p:spPr bwMode="auto">
          <a:xfrm>
            <a:off x="2819400" y="1676400"/>
            <a:ext cx="3962400" cy="411480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4" name="Straight Connector 11"/>
          <p:cNvCxnSpPr>
            <a:cxnSpLocks noChangeShapeType="1"/>
          </p:cNvCxnSpPr>
          <p:nvPr/>
        </p:nvCxnSpPr>
        <p:spPr bwMode="auto">
          <a:xfrm flipV="1">
            <a:off x="2819400" y="2362200"/>
            <a:ext cx="3886200" cy="327660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Spacing is always uneven:</a:t>
            </a: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"/>
          <a:stretch>
            <a:fillRect/>
          </a:stretch>
        </p:blipFill>
        <p:spPr bwMode="auto">
          <a:xfrm>
            <a:off x="609600" y="1524000"/>
            <a:ext cx="7839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2. Keyframes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3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3. Breakdown Frames</a:t>
            </a:r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3810000" y="3643313"/>
            <a:ext cx="3048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3276600" y="3810000"/>
            <a:ext cx="3048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5486400" y="3819525"/>
            <a:ext cx="3048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Oval 10"/>
          <p:cNvSpPr>
            <a:spLocks noChangeArrowheads="1"/>
          </p:cNvSpPr>
          <p:nvPr/>
        </p:nvSpPr>
        <p:spPr bwMode="auto">
          <a:xfrm>
            <a:off x="5884863" y="3863975"/>
            <a:ext cx="3048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Oval 11"/>
          <p:cNvSpPr>
            <a:spLocks noChangeArrowheads="1"/>
          </p:cNvSpPr>
          <p:nvPr/>
        </p:nvSpPr>
        <p:spPr bwMode="auto">
          <a:xfrm>
            <a:off x="6934200" y="4105275"/>
            <a:ext cx="3048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4. Interpolated Frames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Image" r:id="rId5" imgW="7619048" imgH="3453968" progId="Photoshop.Image.10">
                  <p:embed/>
                </p:oleObj>
              </mc:Choice>
              <mc:Fallback>
                <p:oleObj name="Image" r:id="rId5" imgW="7619048" imgH="3453968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1"/>
          <a:stretch/>
        </p:blipFill>
        <p:spPr bwMode="auto">
          <a:xfrm>
            <a:off x="2117181" y="2691884"/>
            <a:ext cx="1040161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Motion_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32" y="219957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rgbClr val="FF0000"/>
                </a:solidFill>
              </a:rPr>
              <a:t>Interpolated</a:t>
            </a:r>
            <a:r>
              <a:rPr lang="en-US" sz="4400" b="0">
                <a:solidFill>
                  <a:schemeClr val="tx2"/>
                </a:solidFill>
              </a:rPr>
              <a:t> Frames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5204" y="405026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dirty="0" err="1"/>
              <a:t>Keyframe</a:t>
            </a:r>
            <a:r>
              <a:rPr lang="en-US" dirty="0"/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438" y="280618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dirty="0" err="1"/>
              <a:t>Keyframe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Easing In and Out of Keyframes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Animation?</a:t>
            </a:r>
          </a:p>
          <a:p>
            <a:pPr eaLnBrk="1" hangingPunct="1"/>
            <a:r>
              <a:rPr lang="en-US" dirty="0" smtClean="0"/>
              <a:t>Four Step Animation Workflow</a:t>
            </a:r>
          </a:p>
          <a:p>
            <a:pPr eaLnBrk="1" hangingPunct="1"/>
            <a:r>
              <a:rPr lang="en-US" dirty="0" smtClean="0"/>
              <a:t>Squash </a:t>
            </a:r>
            <a:r>
              <a:rPr lang="en-US" dirty="0" smtClean="0"/>
              <a:t>and </a:t>
            </a:r>
            <a:r>
              <a:rPr lang="en-US" dirty="0" smtClean="0"/>
              <a:t>Stretch</a:t>
            </a:r>
          </a:p>
          <a:p>
            <a:pPr eaLnBrk="1" hangingPunct="1"/>
            <a:r>
              <a:rPr lang="en-US" dirty="0"/>
              <a:t>Use all your Degrees of Freedom!</a:t>
            </a:r>
          </a:p>
          <a:p>
            <a:pPr eaLnBrk="1" hangingPunct="1"/>
            <a:r>
              <a:rPr lang="en-US" dirty="0"/>
              <a:t>FEEL the forces at </a:t>
            </a:r>
            <a:r>
              <a:rPr lang="en-US" dirty="0" smtClean="0"/>
              <a:t>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Easing In and Out of Keyframes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763588" y="1701800"/>
          <a:ext cx="7618412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Image" r:id="rId3" imgW="7619048" imgH="3453968" progId="Photoshop.Image.10">
                  <p:embed/>
                </p:oleObj>
              </mc:Choice>
              <mc:Fallback>
                <p:oleObj name="Image" r:id="rId3" imgW="7619048" imgH="3453968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01800"/>
                        <a:ext cx="7618412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Interpolated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Frames (computer)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7"/>
          <a:stretch>
            <a:fillRect/>
          </a:stretch>
        </p:blipFill>
        <p:spPr bwMode="auto">
          <a:xfrm>
            <a:off x="304800" y="990600"/>
            <a:ext cx="8610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3352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In-between Frames </a:t>
            </a:r>
            <a:r>
              <a:rPr lang="en-US" sz="4400" b="0"/>
              <a:t>(drawn)</a:t>
            </a:r>
            <a:endParaRPr lang="en-US" sz="4400" b="0">
              <a:solidFill>
                <a:schemeClr val="tx2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8" b="20660"/>
          <a:stretch>
            <a:fillRect/>
          </a:stretch>
        </p:blipFill>
        <p:spPr bwMode="auto">
          <a:xfrm>
            <a:off x="533400" y="4191000"/>
            <a:ext cx="79248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Animation?</a:t>
            </a:r>
          </a:p>
          <a:p>
            <a:pPr eaLnBrk="1" hangingPunct="1"/>
            <a:r>
              <a:rPr lang="en-US" dirty="0" smtClean="0"/>
              <a:t>Four Step Animation Workflow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Squash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Stretch</a:t>
            </a:r>
          </a:p>
          <a:p>
            <a:pPr eaLnBrk="1" hangingPunct="1"/>
            <a:r>
              <a:rPr lang="en-US" dirty="0"/>
              <a:t>Use all your Degrees of Freedom!</a:t>
            </a:r>
          </a:p>
          <a:p>
            <a:pPr eaLnBrk="1" hangingPunct="1"/>
            <a:r>
              <a:rPr lang="en-US" dirty="0"/>
              <a:t>FEEL the forces at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Squash &amp; Stretch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77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Squash &amp; Stretch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8681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 BEFORE </a:t>
            </a:r>
            <a:r>
              <a:rPr lang="en-US" dirty="0" smtClean="0"/>
              <a:t>not AFTER if you want it to </a:t>
            </a:r>
            <a:r>
              <a:rPr lang="en-US" dirty="0" smtClean="0">
                <a:solidFill>
                  <a:srgbClr val="FF0000"/>
                </a:solidFill>
              </a:rPr>
              <a:t>POP</a:t>
            </a:r>
            <a:r>
              <a:rPr lang="en-US" dirty="0" smtClean="0"/>
              <a:t>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2771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Contact BEFORE </a:t>
            </a:r>
            <a:r>
              <a:rPr lang="en-US" dirty="0" smtClean="0"/>
              <a:t>not AFTER if you want it to </a:t>
            </a:r>
            <a:r>
              <a:rPr lang="en-US" dirty="0" smtClean="0">
                <a:solidFill>
                  <a:srgbClr val="FF0000"/>
                </a:solidFill>
              </a:rPr>
              <a:t>POP</a:t>
            </a:r>
            <a:r>
              <a:rPr lang="en-US" dirty="0" smtClean="0"/>
              <a:t>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2" t="73564" r="45549"/>
          <a:stretch>
            <a:fillRect/>
          </a:stretch>
        </p:blipFill>
        <p:spPr bwMode="auto">
          <a:xfrm>
            <a:off x="2362200" y="1581150"/>
            <a:ext cx="42830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3162300"/>
              <a:ext cx="2128838" cy="3073400"/>
            </p14:xfrm>
          </p:contentPart>
        </mc:Choice>
        <mc:Fallback xmlns="">
          <p:pic>
            <p:nvPicPr>
              <p:cNvPr id="256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0337" y="3124139"/>
                <a:ext cx="2205164" cy="31497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Contact BEFORE </a:t>
            </a:r>
            <a:r>
              <a:rPr lang="en-US" dirty="0" smtClean="0"/>
              <a:t>not AFTER if you want it to </a:t>
            </a:r>
            <a:r>
              <a:rPr lang="en-US" dirty="0" smtClean="0">
                <a:solidFill>
                  <a:srgbClr val="FF0000"/>
                </a:solidFill>
              </a:rPr>
              <a:t>POP</a:t>
            </a:r>
            <a:r>
              <a:rPr lang="en-US" dirty="0" smtClean="0"/>
              <a:t>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2" t="73564" r="45549"/>
          <a:stretch>
            <a:fillRect/>
          </a:stretch>
        </p:blipFill>
        <p:spPr bwMode="auto">
          <a:xfrm>
            <a:off x="2362200" y="1581150"/>
            <a:ext cx="42830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2863" y="1798638"/>
              <a:ext cx="2038350" cy="2968625"/>
            </p14:xfrm>
          </p:contentPart>
        </mc:Choice>
        <mc:Fallback xmlns="">
          <p:pic>
            <p:nvPicPr>
              <p:cNvPr id="26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4702" y="1760477"/>
                <a:ext cx="2114671" cy="30449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Similar principle behind</a:t>
            </a:r>
            <a:br>
              <a:rPr lang="en-US" dirty="0"/>
            </a:br>
            <a:r>
              <a:rPr lang="en-US" dirty="0"/>
              <a:t>cartoon impacts: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2133600"/>
          <a:ext cx="91440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Image" r:id="rId3" imgW="2596571" imgH="626047" progId="Photoshop.Image.10">
                  <p:embed/>
                </p:oleObj>
              </mc:Choice>
              <mc:Fallback>
                <p:oleObj name="Image" r:id="rId3" imgW="2596571" imgH="626047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91440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Similar principle behind</a:t>
            </a:r>
            <a:br>
              <a:rPr lang="en-US" dirty="0"/>
            </a:br>
            <a:r>
              <a:rPr lang="en-US" dirty="0"/>
              <a:t>cartoon impacts: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47337"/>
              </p:ext>
            </p:extLst>
          </p:nvPr>
        </p:nvGraphicFramePr>
        <p:xfrm>
          <a:off x="0" y="2286000"/>
          <a:ext cx="91440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Image" r:id="rId3" imgW="2596571" imgH="626047" progId="Photoshop.Image.10">
                  <p:embed/>
                </p:oleObj>
              </mc:Choice>
              <mc:Fallback>
                <p:oleObj name="Image" r:id="rId3" imgW="2596571" imgH="626047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9144000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is Animation?</a:t>
            </a:r>
          </a:p>
          <a:p>
            <a:pPr eaLnBrk="1" hangingPunct="1"/>
            <a:r>
              <a:rPr lang="en-US" dirty="0" smtClean="0"/>
              <a:t>Four Step Animation Workflow</a:t>
            </a:r>
          </a:p>
          <a:p>
            <a:pPr eaLnBrk="1" hangingPunct="1"/>
            <a:r>
              <a:rPr lang="en-US" dirty="0" smtClean="0"/>
              <a:t>Squash </a:t>
            </a:r>
            <a:r>
              <a:rPr lang="en-US" dirty="0" smtClean="0"/>
              <a:t>and </a:t>
            </a:r>
            <a:r>
              <a:rPr lang="en-US" dirty="0" smtClean="0"/>
              <a:t>Stretch</a:t>
            </a:r>
          </a:p>
          <a:p>
            <a:pPr eaLnBrk="1" hangingPunct="1"/>
            <a:r>
              <a:rPr lang="en-US" dirty="0"/>
              <a:t>Use all your Degrees of Freedom!</a:t>
            </a:r>
          </a:p>
          <a:p>
            <a:pPr eaLnBrk="1" hangingPunct="1"/>
            <a:r>
              <a:rPr lang="en-US" dirty="0"/>
              <a:t>FEEL the forces at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Similar principle behind</a:t>
            </a:r>
            <a:br>
              <a:rPr lang="en-US" dirty="0"/>
            </a:br>
            <a:r>
              <a:rPr lang="en-US" dirty="0"/>
              <a:t>cartoon impacts: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8934"/>
              </p:ext>
            </p:extLst>
          </p:nvPr>
        </p:nvGraphicFramePr>
        <p:xfrm>
          <a:off x="0" y="2141537"/>
          <a:ext cx="91440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Image" r:id="rId3" imgW="2596571" imgH="626047" progId="Photoshop.Image.10">
                  <p:embed/>
                </p:oleObj>
              </mc:Choice>
              <mc:Fallback>
                <p:oleObj name="Image" r:id="rId3" imgW="2596571" imgH="626047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1537"/>
                        <a:ext cx="91440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0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Preserve </a:t>
            </a:r>
            <a:r>
              <a:rPr lang="en-US" sz="5400" dirty="0" smtClean="0">
                <a:solidFill>
                  <a:schemeClr val="bg1"/>
                </a:solidFill>
              </a:rPr>
              <a:t>Volume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61102" y="5029200"/>
            <a:ext cx="8101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When </a:t>
            </a:r>
            <a:r>
              <a:rPr lang="en-US" sz="4000" dirty="0" smtClean="0">
                <a:solidFill>
                  <a:schemeClr val="bg1"/>
                </a:solidFill>
              </a:rPr>
              <a:t>squashing and stretching.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Return to normal </a:t>
            </a:r>
            <a:r>
              <a:rPr lang="en-US" dirty="0" smtClean="0"/>
              <a:t>before apex</a:t>
            </a:r>
            <a:r>
              <a:rPr lang="en-US" dirty="0"/>
              <a:t>:</a:t>
            </a:r>
            <a:endParaRPr lang="en-US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3063"/>
            <a:ext cx="87630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5257800" y="2514600"/>
            <a:ext cx="762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5867400" y="2438400"/>
            <a:ext cx="16764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SEE and FEEL the core volume: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734300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SEE and FEEL the core volume: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00900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Retain Volume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is redistributed (LOOKS GOOD):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44931" b="1657"/>
          <a:stretch>
            <a:fillRect/>
          </a:stretch>
        </p:blipFill>
        <p:spPr bwMode="auto">
          <a:xfrm>
            <a:off x="2286000" y="2514600"/>
            <a:ext cx="26019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1" t="52310" r="13426" b="1645"/>
          <a:stretch>
            <a:fillRect/>
          </a:stretch>
        </p:blipFill>
        <p:spPr bwMode="auto">
          <a:xfrm>
            <a:off x="5257800" y="3962400"/>
            <a:ext cx="83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t="3720" r="2074" b="66521"/>
          <a:stretch>
            <a:fillRect/>
          </a:stretch>
        </p:blipFill>
        <p:spPr bwMode="auto">
          <a:xfrm>
            <a:off x="4800600" y="25908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Retain Volume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is lost (LOOKS BAD):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" r="43549" b="3749"/>
          <a:stretch>
            <a:fillRect/>
          </a:stretch>
        </p:blipFill>
        <p:spPr bwMode="auto">
          <a:xfrm>
            <a:off x="2286000" y="2667000"/>
            <a:ext cx="2667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t="3720" r="2074" b="66521"/>
          <a:stretch>
            <a:fillRect/>
          </a:stretch>
        </p:blipFill>
        <p:spPr bwMode="auto">
          <a:xfrm>
            <a:off x="5181600" y="25146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1" t="52310" r="13426" b="1645"/>
          <a:stretch>
            <a:fillRect/>
          </a:stretch>
        </p:blipFill>
        <p:spPr bwMode="auto">
          <a:xfrm>
            <a:off x="5715000" y="4419600"/>
            <a:ext cx="45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Retain Volume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Mass is gained (LOOKS BAD</a:t>
            </a:r>
            <a:r>
              <a:rPr lang="en-US" dirty="0" smtClean="0"/>
              <a:t>):</a:t>
            </a:r>
            <a:endParaRPr lang="en-US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" r="43549" b="3749"/>
          <a:stretch>
            <a:fillRect/>
          </a:stretch>
        </p:blipFill>
        <p:spPr bwMode="auto">
          <a:xfrm>
            <a:off x="2286000" y="2667000"/>
            <a:ext cx="2667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1" t="52310" r="12903" b="3046"/>
          <a:stretch>
            <a:fillRect/>
          </a:stretch>
        </p:blipFill>
        <p:spPr bwMode="auto">
          <a:xfrm>
            <a:off x="5486400" y="3505200"/>
            <a:ext cx="76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t="2022" r="2969" b="66521"/>
          <a:stretch>
            <a:fillRect/>
          </a:stretch>
        </p:blipFill>
        <p:spPr bwMode="auto">
          <a:xfrm>
            <a:off x="5181600" y="2438400"/>
            <a:ext cx="31242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Retain Volume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is redistributed (LOOKS GOOD):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44931" b="1657"/>
          <a:stretch>
            <a:fillRect/>
          </a:stretch>
        </p:blipFill>
        <p:spPr bwMode="auto">
          <a:xfrm>
            <a:off x="2286000" y="2514600"/>
            <a:ext cx="26019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1" t="52310" r="13426" b="1645"/>
          <a:stretch>
            <a:fillRect/>
          </a:stretch>
        </p:blipFill>
        <p:spPr bwMode="auto">
          <a:xfrm>
            <a:off x="5257800" y="3962400"/>
            <a:ext cx="83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t="3720" r="2074" b="66521"/>
          <a:stretch>
            <a:fillRect/>
          </a:stretch>
        </p:blipFill>
        <p:spPr bwMode="auto">
          <a:xfrm>
            <a:off x="4800600" y="25908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Retain Volume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9"/>
          <a:stretch>
            <a:fillRect/>
          </a:stretch>
        </p:blipFill>
        <p:spPr bwMode="auto">
          <a:xfrm>
            <a:off x="1552575" y="1111250"/>
            <a:ext cx="6143625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Animation?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 of being alive</a:t>
            </a:r>
          </a:p>
          <a:p>
            <a:pPr eaLnBrk="1" hangingPunct="1"/>
            <a:r>
              <a:rPr lang="en-US" smtClean="0"/>
              <a:t>state of being full of vigor and vivacity</a:t>
            </a:r>
          </a:p>
          <a:p>
            <a:pPr eaLnBrk="1" hangingPunct="1"/>
            <a:r>
              <a:rPr lang="en-US" smtClean="0"/>
              <a:t>giving life or spirit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Animation?</a:t>
            </a:r>
          </a:p>
          <a:p>
            <a:pPr eaLnBrk="1" hangingPunct="1"/>
            <a:r>
              <a:rPr lang="en-US" dirty="0" smtClean="0"/>
              <a:t>Four Step Animation Workflow</a:t>
            </a:r>
          </a:p>
          <a:p>
            <a:pPr eaLnBrk="1" hangingPunct="1"/>
            <a:r>
              <a:rPr lang="en-US" dirty="0" smtClean="0"/>
              <a:t>Squash </a:t>
            </a:r>
            <a:r>
              <a:rPr lang="en-US" dirty="0" smtClean="0"/>
              <a:t>and </a:t>
            </a:r>
            <a:r>
              <a:rPr lang="en-US" dirty="0" smtClean="0"/>
              <a:t>Stretch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Use all your Degrees of Freedom!</a:t>
            </a:r>
          </a:p>
          <a:p>
            <a:pPr eaLnBrk="1" hangingPunct="1"/>
            <a:r>
              <a:rPr lang="en-US" dirty="0"/>
              <a:t>FEEL the forces at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Computational</a:t>
            </a:r>
            <a:br>
              <a:rPr lang="en-US" smtClean="0"/>
            </a:br>
            <a:r>
              <a:rPr lang="en-US" smtClean="0"/>
              <a:t>Degrees of Freedom</a:t>
            </a:r>
          </a:p>
        </p:txBody>
      </p:sp>
      <p:pic>
        <p:nvPicPr>
          <p:cNvPr id="2150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52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Computational</a:t>
            </a:r>
            <a:br>
              <a:rPr lang="en-US" smtClean="0"/>
            </a:br>
            <a:r>
              <a:rPr lang="en-US" smtClean="0"/>
              <a:t>Degrees of Freedom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697706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52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10600" cy="5029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All digital animation </a:t>
            </a:r>
            <a:r>
              <a:rPr lang="en-US" dirty="0" smtClean="0">
                <a:solidFill>
                  <a:srgbClr val="FF0000"/>
                </a:solidFill>
              </a:rPr>
              <a:t>comes </a:t>
            </a:r>
            <a:r>
              <a:rPr lang="en-US" dirty="0" smtClean="0">
                <a:solidFill>
                  <a:srgbClr val="FF0000"/>
                </a:solidFill>
              </a:rPr>
              <a:t>from 9 transforms: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Translate X,Y,Z</a:t>
            </a:r>
          </a:p>
          <a:p>
            <a:pPr eaLnBrk="1" hangingPunct="1">
              <a:defRPr/>
            </a:pPr>
            <a:r>
              <a:rPr lang="en-US" dirty="0" smtClean="0"/>
              <a:t>Rotate X,Y,Z</a:t>
            </a:r>
          </a:p>
          <a:p>
            <a:pPr eaLnBrk="1" hangingPunct="1">
              <a:defRPr/>
            </a:pPr>
            <a:r>
              <a:rPr lang="en-US" dirty="0" smtClean="0"/>
              <a:t>Scale X,Y,Z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Every Degree of Freedom</a:t>
            </a:r>
          </a:p>
        </p:txBody>
      </p:sp>
    </p:spTree>
    <p:extLst>
      <p:ext uri="{BB962C8B-B14F-4D97-AF65-F5344CB8AC3E}">
        <p14:creationId xmlns:p14="http://schemas.microsoft.com/office/powerpoint/2010/main" val="28124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11363"/>
            <a:ext cx="494188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114800" cy="5029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Translate X,Y,Z</a:t>
            </a:r>
          </a:p>
          <a:p>
            <a:pPr eaLnBrk="1" hangingPunct="1">
              <a:defRPr/>
            </a:pPr>
            <a:r>
              <a:rPr lang="en-US" dirty="0" smtClean="0"/>
              <a:t>Rotate X,Y,Z</a:t>
            </a:r>
          </a:p>
          <a:p>
            <a:pPr eaLnBrk="1" hangingPunct="1">
              <a:defRPr/>
            </a:pPr>
            <a:r>
              <a:rPr lang="en-US" dirty="0" smtClean="0"/>
              <a:t>Scale X,Y,Z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Every Degree of Freedom</a:t>
            </a:r>
          </a:p>
        </p:txBody>
      </p:sp>
      <p:cxnSp>
        <p:nvCxnSpPr>
          <p:cNvPr id="24581" name="Straight Connector 6"/>
          <p:cNvCxnSpPr>
            <a:cxnSpLocks noChangeShapeType="1"/>
          </p:cNvCxnSpPr>
          <p:nvPr/>
        </p:nvCxnSpPr>
        <p:spPr bwMode="auto">
          <a:xfrm>
            <a:off x="4256088" y="2379663"/>
            <a:ext cx="3962400" cy="411480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2" name="Straight Connector 7"/>
          <p:cNvCxnSpPr>
            <a:cxnSpLocks noChangeShapeType="1"/>
          </p:cNvCxnSpPr>
          <p:nvPr/>
        </p:nvCxnSpPr>
        <p:spPr bwMode="auto">
          <a:xfrm flipV="1">
            <a:off x="3886200" y="2514600"/>
            <a:ext cx="4572000" cy="411480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86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5602">
            <a:off x="4410075" y="1131888"/>
            <a:ext cx="39131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114800" cy="5029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Translate X,Y,Z</a:t>
            </a:r>
          </a:p>
          <a:p>
            <a:pPr eaLnBrk="1" hangingPunct="1">
              <a:defRPr/>
            </a:pPr>
            <a:r>
              <a:rPr lang="en-US" dirty="0" smtClean="0"/>
              <a:t>Rotate X,Y,Z</a:t>
            </a:r>
          </a:p>
          <a:p>
            <a:pPr eaLnBrk="1" hangingPunct="1">
              <a:defRPr/>
            </a:pPr>
            <a:r>
              <a:rPr lang="en-US" dirty="0" smtClean="0"/>
              <a:t>Scale X,Y,Z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Every Degree of Freedom</a:t>
            </a:r>
          </a:p>
        </p:txBody>
      </p:sp>
    </p:spTree>
    <p:extLst>
      <p:ext uri="{BB962C8B-B14F-4D97-AF65-F5344CB8AC3E}">
        <p14:creationId xmlns:p14="http://schemas.microsoft.com/office/powerpoint/2010/main" val="37652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953000"/>
            <a:ext cx="9067800" cy="167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The most common </a:t>
            </a:r>
            <a:r>
              <a:rPr lang="en-US" smtClean="0">
                <a:solidFill>
                  <a:srgbClr val="FF0000"/>
                </a:solidFill>
              </a:rPr>
              <a:t>mistake</a:t>
            </a:r>
            <a:r>
              <a:rPr lang="en-US" smtClean="0"/>
              <a:t> new animators make </a:t>
            </a:r>
            <a:r>
              <a:rPr lang="en-US" smtClean="0">
                <a:solidFill>
                  <a:srgbClr val="FF0000"/>
                </a:solidFill>
              </a:rPr>
              <a:t>neglecting to use </a:t>
            </a:r>
            <a:r>
              <a:rPr lang="en-US" smtClean="0"/>
              <a:t>all the object’s………. ……………………….</a:t>
            </a:r>
            <a:r>
              <a:rPr lang="en-US" b="1" smtClean="0"/>
              <a:t>Degrees of Freedom.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3780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953000"/>
            <a:ext cx="9067800" cy="167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The most common </a:t>
            </a:r>
            <a:r>
              <a:rPr lang="en-US" smtClean="0">
                <a:solidFill>
                  <a:srgbClr val="FF0000"/>
                </a:solidFill>
              </a:rPr>
              <a:t>mistake</a:t>
            </a:r>
            <a:r>
              <a:rPr lang="en-US" smtClean="0"/>
              <a:t> new animators make </a:t>
            </a:r>
            <a:r>
              <a:rPr lang="en-US" smtClean="0">
                <a:solidFill>
                  <a:srgbClr val="FF0000"/>
                </a:solidFill>
              </a:rPr>
              <a:t>neglecting to use </a:t>
            </a:r>
            <a:r>
              <a:rPr lang="en-US" smtClean="0"/>
              <a:t>all the object’s………. ……………………….</a:t>
            </a:r>
            <a:r>
              <a:rPr lang="en-US" b="1" smtClean="0"/>
              <a:t>Degrees of Freedom.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8"/>
          <a:stretch/>
        </p:blipFill>
        <p:spPr bwMode="auto">
          <a:xfrm>
            <a:off x="20444" y="0"/>
            <a:ext cx="9123556" cy="50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Animation?</a:t>
            </a:r>
          </a:p>
          <a:p>
            <a:pPr eaLnBrk="1" hangingPunct="1"/>
            <a:r>
              <a:rPr lang="en-US" dirty="0" smtClean="0"/>
              <a:t>Four Step Animation Workflow</a:t>
            </a:r>
          </a:p>
          <a:p>
            <a:pPr eaLnBrk="1" hangingPunct="1"/>
            <a:r>
              <a:rPr lang="en-US" dirty="0" smtClean="0"/>
              <a:t>Squash </a:t>
            </a:r>
            <a:r>
              <a:rPr lang="en-US" dirty="0" smtClean="0"/>
              <a:t>and </a:t>
            </a:r>
            <a:r>
              <a:rPr lang="en-US" dirty="0" smtClean="0"/>
              <a:t>Stretch</a:t>
            </a:r>
          </a:p>
          <a:p>
            <a:pPr eaLnBrk="1" hangingPunct="1"/>
            <a:r>
              <a:rPr lang="en-US" dirty="0"/>
              <a:t>Use all your Degrees of Freedom!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FEEL the forces at </a:t>
            </a:r>
            <a:r>
              <a:rPr lang="en-US" dirty="0" smtClean="0">
                <a:solidFill>
                  <a:srgbClr val="FF0000"/>
                </a:solidFill>
              </a:rPr>
              <a:t>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rgbClr val="FF0000"/>
                </a:solidFill>
              </a:rPr>
              <a:t>Try to FEEL the forces at work  in your moving imagery.</a:t>
            </a:r>
          </a:p>
        </p:txBody>
      </p:sp>
    </p:spTree>
    <p:extLst>
      <p:ext uri="{BB962C8B-B14F-4D97-AF65-F5344CB8AC3E}">
        <p14:creationId xmlns:p14="http://schemas.microsoft.com/office/powerpoint/2010/main" val="16186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Animation?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/>
          <a:stretch>
            <a:fillRect/>
          </a:stretch>
        </p:blipFill>
        <p:spPr bwMode="auto">
          <a:xfrm>
            <a:off x="3124200" y="2133600"/>
            <a:ext cx="37258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How does the dog’s body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FEEL in this moment?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V="1">
            <a:off x="2190750" y="4365625"/>
            <a:ext cx="1317625" cy="117475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V="1">
            <a:off x="2190750" y="4289425"/>
            <a:ext cx="1317625" cy="117475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/>
          <a:stretch>
            <a:fillRect/>
          </a:stretch>
        </p:blipFill>
        <p:spPr bwMode="auto">
          <a:xfrm>
            <a:off x="3124200" y="2133600"/>
            <a:ext cx="37258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How are the forces FIGHTING over control of its body?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the dominant force becoming external?</a:t>
            </a: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5041900" y="4071938"/>
            <a:ext cx="1524000" cy="1066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2209800" y="4343400"/>
            <a:ext cx="1316038" cy="1173163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371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does a loose equilibrium of forces FEEL in this bird’s body?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4267200" y="5181600"/>
            <a:ext cx="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>
            <a:off x="4267200" y="28956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371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Line 5"/>
          <p:cNvSpPr>
            <a:spLocks noChangeShapeType="1"/>
          </p:cNvSpPr>
          <p:nvPr/>
        </p:nvSpPr>
        <p:spPr bwMode="auto">
          <a:xfrm flipV="1">
            <a:off x="4267200" y="5181600"/>
            <a:ext cx="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 flipH="1">
            <a:off x="4267200" y="28956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8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3" y="4856163"/>
              <a:ext cx="8964612" cy="450850"/>
            </p14:xfrm>
          </p:contentPart>
        </mc:Choice>
        <mc:Fallback xmlns="">
          <p:pic>
            <p:nvPicPr>
              <p:cNvPr id="368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3" y="4841759"/>
                <a:ext cx="8993412" cy="479658"/>
              </a:xfrm>
              <a:prstGeom prst="rect">
                <a:avLst/>
              </a:prstGeom>
            </p:spPr>
          </p:pic>
        </mc:Fallback>
      </mc:AlternateContent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does a loose equilibrium of forces FEEL in this bird’s body?</a:t>
            </a:r>
          </a:p>
        </p:txBody>
      </p:sp>
    </p:spTree>
    <p:extLst>
      <p:ext uri="{BB962C8B-B14F-4D97-AF65-F5344CB8AC3E}">
        <p14:creationId xmlns:p14="http://schemas.microsoft.com/office/powerpoint/2010/main" val="20034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Animation?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condition of being alive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of being full of vigor and vivacity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giving life or spirit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pPr eaLnBrk="1" hangingPunct="1">
              <a:defRPr/>
            </a:pPr>
            <a:r>
              <a:rPr lang="en-US" dirty="0" smtClean="0"/>
              <a:t>rapid display of a sequence of images to create an illusion of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Animation?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Four Step Animation Workflow</a:t>
            </a:r>
          </a:p>
          <a:p>
            <a:pPr eaLnBrk="1" hangingPunct="1"/>
            <a:r>
              <a:rPr lang="en-US" dirty="0" smtClean="0"/>
              <a:t>Squash </a:t>
            </a:r>
            <a:r>
              <a:rPr lang="en-US" dirty="0" smtClean="0"/>
              <a:t>and </a:t>
            </a:r>
            <a:r>
              <a:rPr lang="en-US" dirty="0" smtClean="0"/>
              <a:t>Stretch</a:t>
            </a:r>
          </a:p>
          <a:p>
            <a:pPr eaLnBrk="1" hangingPunct="1"/>
            <a:r>
              <a:rPr lang="en-US" dirty="0"/>
              <a:t>Use all your Degrees of Freedom!</a:t>
            </a:r>
          </a:p>
          <a:p>
            <a:pPr eaLnBrk="1" hangingPunct="1"/>
            <a:r>
              <a:rPr lang="en-US" dirty="0"/>
              <a:t>FEEL the forces at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ll-bounce-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8538"/>
            <a:ext cx="86106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Bouncing a 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9"/>
          <a:stretch>
            <a:fillRect/>
          </a:stretch>
        </p:blipFill>
        <p:spPr bwMode="auto">
          <a:xfrm>
            <a:off x="117475" y="2430463"/>
            <a:ext cx="21240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7"/>
          <a:stretch>
            <a:fillRect/>
          </a:stretch>
        </p:blipFill>
        <p:spPr bwMode="auto">
          <a:xfrm>
            <a:off x="2462213" y="2430463"/>
            <a:ext cx="203358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2"/>
          <a:stretch>
            <a:fillRect/>
          </a:stretch>
        </p:blipFill>
        <p:spPr bwMode="auto">
          <a:xfrm>
            <a:off x="4822825" y="2362200"/>
            <a:ext cx="1958975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>
            <a:fillRect/>
          </a:stretch>
        </p:blipFill>
        <p:spPr bwMode="auto">
          <a:xfrm>
            <a:off x="7162800" y="2435225"/>
            <a:ext cx="19050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266700" y="4114800"/>
            <a:ext cx="199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1. Path of Action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895600" y="411480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2. Keyframes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5097463" y="4114800"/>
            <a:ext cx="168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3. Breakdown</a:t>
            </a:r>
          </a:p>
          <a:p>
            <a:r>
              <a:rPr lang="en-US"/>
              <a:t>    Frames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7272338" y="4117975"/>
            <a:ext cx="176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4. Interpolated</a:t>
            </a:r>
          </a:p>
          <a:p>
            <a:r>
              <a:rPr lang="en-US"/>
              <a:t>    Frames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Four Step Animation Workflow: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565</Words>
  <Application>Microsoft Office PowerPoint</Application>
  <PresentationFormat>On-screen Show (4:3)</PresentationFormat>
  <Paragraphs>122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Image</vt:lpstr>
      <vt:lpstr>Intro to [Computer] Animation LCC 2730 Prof. Schrank</vt:lpstr>
      <vt:lpstr>Lecture Overview</vt:lpstr>
      <vt:lpstr>Lecture Overview</vt:lpstr>
      <vt:lpstr>What is Animation?</vt:lpstr>
      <vt:lpstr>What is Animation?</vt:lpstr>
      <vt:lpstr>What is Animation?</vt:lpstr>
      <vt:lpstr>Lecture Overview</vt:lpstr>
      <vt:lpstr>Bouncing a Ball</vt:lpstr>
      <vt:lpstr>Four Step Animation Workflow:</vt:lpstr>
      <vt:lpstr>1. Path of Action: Arcs</vt:lpstr>
      <vt:lpstr>1. Path of Action: Frames</vt:lpstr>
      <vt:lpstr>1. Path of Action: Frames</vt:lpstr>
      <vt:lpstr>Never evenly space frames</vt:lpstr>
      <vt:lpstr>Spacing is always uneven:</vt:lpstr>
      <vt:lpstr>2. Keyframes</vt:lpstr>
      <vt:lpstr>3. Breakdown Frames</vt:lpstr>
      <vt:lpstr>4. Interpolated Frames</vt:lpstr>
      <vt:lpstr>PowerPoint Presentation</vt:lpstr>
      <vt:lpstr>Easing In and Out of Keyframes</vt:lpstr>
      <vt:lpstr>Easing In and Out of Keyframes</vt:lpstr>
      <vt:lpstr>Interpolated Frames (computer)</vt:lpstr>
      <vt:lpstr>Lecture Overview</vt:lpstr>
      <vt:lpstr>Squash &amp; Stretch</vt:lpstr>
      <vt:lpstr>Squash &amp; Stretch</vt:lpstr>
      <vt:lpstr>Contact BEFORE not AFTER if you want it to POP…</vt:lpstr>
      <vt:lpstr>Contact BEFORE not AFTER if you want it to POP…</vt:lpstr>
      <vt:lpstr>Contact BEFORE not AFTER if you want it to POP…</vt:lpstr>
      <vt:lpstr>Similar principle behind cartoon impacts:</vt:lpstr>
      <vt:lpstr>Similar principle behind cartoon impacts:</vt:lpstr>
      <vt:lpstr>Similar principle behind cartoon impacts:</vt:lpstr>
      <vt:lpstr>Preserve Volume</vt:lpstr>
      <vt:lpstr>Return to normal before apex:</vt:lpstr>
      <vt:lpstr>SEE and FEEL the core volume:</vt:lpstr>
      <vt:lpstr>SEE and FEEL the core volume:</vt:lpstr>
      <vt:lpstr>Retain Volume</vt:lpstr>
      <vt:lpstr>Retain Volume</vt:lpstr>
      <vt:lpstr>Retain Volume</vt:lpstr>
      <vt:lpstr>Retain Volume</vt:lpstr>
      <vt:lpstr>Retain Volume</vt:lpstr>
      <vt:lpstr>Lecture Overview</vt:lpstr>
      <vt:lpstr>Computational Degrees of Freedom</vt:lpstr>
      <vt:lpstr>Computational Degrees of Freedom</vt:lpstr>
      <vt:lpstr>Use Every Degree of Freedom</vt:lpstr>
      <vt:lpstr>Use Every Degree of Freedom</vt:lpstr>
      <vt:lpstr>Use Every Degree of Freedom</vt:lpstr>
      <vt:lpstr>PowerPoint Presentation</vt:lpstr>
      <vt:lpstr>PowerPoint Presentation</vt:lpstr>
      <vt:lpstr>Lecture Overview</vt:lpstr>
      <vt:lpstr>PowerPoint Presentation</vt:lpstr>
      <vt:lpstr>How does the dog’s body FEEL in this moment?</vt:lpstr>
      <vt:lpstr>How are the forces FIGHTING over control of its body?</vt:lpstr>
      <vt:lpstr>How does a loose equilibrium of forces FEEL in this bird’s body?</vt:lpstr>
      <vt:lpstr>How does a loose equilibrium of forces FEEL in this bird’s body?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101</dc:title>
  <dc:creator>Brian</dc:creator>
  <cp:lastModifiedBy>admin</cp:lastModifiedBy>
  <cp:revision>38</cp:revision>
  <cp:lastPrinted>2011-01-17T21:45:41Z</cp:lastPrinted>
  <dcterms:created xsi:type="dcterms:W3CDTF">2009-01-07T00:25:54Z</dcterms:created>
  <dcterms:modified xsi:type="dcterms:W3CDTF">2011-01-21T05:02:15Z</dcterms:modified>
</cp:coreProperties>
</file>