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405" r:id="rId3"/>
    <p:sldId id="393" r:id="rId4"/>
    <p:sldId id="394" r:id="rId5"/>
    <p:sldId id="395" r:id="rId6"/>
    <p:sldId id="401" r:id="rId7"/>
    <p:sldId id="397" r:id="rId8"/>
    <p:sldId id="402" r:id="rId9"/>
    <p:sldId id="392" r:id="rId10"/>
    <p:sldId id="398" r:id="rId11"/>
    <p:sldId id="399" r:id="rId12"/>
    <p:sldId id="400" r:id="rId13"/>
    <p:sldId id="404" r:id="rId14"/>
    <p:sldId id="363" r:id="rId15"/>
    <p:sldId id="364" r:id="rId16"/>
    <p:sldId id="361" r:id="rId17"/>
    <p:sldId id="369" r:id="rId18"/>
    <p:sldId id="360" r:id="rId19"/>
    <p:sldId id="365" r:id="rId20"/>
    <p:sldId id="366" r:id="rId21"/>
    <p:sldId id="367" r:id="rId22"/>
    <p:sldId id="375" r:id="rId23"/>
    <p:sldId id="415" r:id="rId24"/>
    <p:sldId id="416" r:id="rId25"/>
    <p:sldId id="406" r:id="rId26"/>
    <p:sldId id="376" r:id="rId27"/>
    <p:sldId id="410" r:id="rId28"/>
    <p:sldId id="407" r:id="rId29"/>
    <p:sldId id="408" r:id="rId30"/>
    <p:sldId id="411" r:id="rId31"/>
    <p:sldId id="412" r:id="rId32"/>
    <p:sldId id="413" r:id="rId33"/>
    <p:sldId id="373" r:id="rId34"/>
    <p:sldId id="372" r:id="rId35"/>
    <p:sldId id="377" r:id="rId36"/>
    <p:sldId id="417" r:id="rId37"/>
    <p:sldId id="381" r:id="rId38"/>
    <p:sldId id="388" r:id="rId39"/>
    <p:sldId id="389" r:id="rId40"/>
    <p:sldId id="382" r:id="rId41"/>
    <p:sldId id="421" r:id="rId42"/>
    <p:sldId id="385" r:id="rId43"/>
    <p:sldId id="386" r:id="rId44"/>
    <p:sldId id="383" r:id="rId45"/>
    <p:sldId id="418" r:id="rId46"/>
    <p:sldId id="419" r:id="rId47"/>
    <p:sldId id="391" r:id="rId48"/>
    <p:sldId id="422" r:id="rId49"/>
    <p:sldId id="420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36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1773" autoAdjust="0"/>
  </p:normalViewPr>
  <p:slideViewPr>
    <p:cSldViewPr>
      <p:cViewPr>
        <p:scale>
          <a:sx n="66" d="100"/>
          <a:sy n="66" d="100"/>
        </p:scale>
        <p:origin x="-1686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6:41.6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-2147483648-2147483648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5:26.00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5359,'0'-160,"0"80,0-80,0 0,0-79,0-81,60-81,0 2,60-81,-60 240,0 0,60-80,1 80,-61 81,59-161,-59 160,121-80,-1 80,0 0,0-80,120 160,-119-80,-1 0,0 80,-60 80,0 0,-60 0,60 0,-60 0,0 0,0 160,61-160,-61 160,59 80,1-80,61 80,-121 80,120-160,-120 79,120 81,-120-160,0 81,60-82,-120 81,60 0,0-80,0 0,-60-1,61 2,-61-2,0-78,60-1,-60 79,0-78,60 78,-60-79,0-80,0 81,0-81,0 159,0-79,0 1,0-2,0 1,0 0,0-80,0-160,0-80,0 0,0 1,0-1,0 79,60 2,0-2,-1 2,62-81,-61 160,60-80,0-80,0 80,0 81,121-2,-62-79,2 81,-1 79,0-81,-60 81,0 0,1 0,-62 0,-59 0,120 0,-59 0,-1 160,0-80,60 0,-61 1,2 78,59 1,-60-80,0 80,60 80,-59-160,58 159,-119-78,120-2,-120 2,60-2,1 2,-1-82,-60 1,0 1,0-81,0 79,0 1,0 0,0 1,0-2,0-239,0-79,60-1,-1-1,1 1,1 81,59-81,-60 80,60 0,-60 80,60-80,0 80,-60 80,-60-80,121 80,-61 0,-1 0,-59 0,60 0,0 0,0 0,61 160,-121-160,60 80,0 80,0-80,0 80,0-1,0 2,-60-2,120 2,-120-82,0 1,0 81,60-82,0 1,-60 80,0-80,0 0,0 80,0-80,0-80,0-159,0-82,0 81,60 80,0 1,0-82,0 161,-60-159,60 79,0-1,61 81,-121-79,60-1,-60 80,60 0,-1 0,1 0,-60 0,121 0,-121 80,60-80,0 79,0 2,-60-81,60 0,-60 80,60 79,0-78,-60-1,60-1,0 1,-60 1,0-81,0 159,60-79,-60 1,0-2,-60-79,60 80,-60 0,0 80,60-160,0 80,0-80,60 80,-60 0,60 0,0-80,0 80,0-80,1 80,58-80,-59 0,0 0,1 0,-1 0,0 0,-60 0,60-80,-60 0,0-80,0 160,0-80,0 80,0-160,-60 160,0-80,60 80,-60-80,-1 80,1-80,0 1,1 79,-1 0,-1 0,1 0,0 0,60 0,-60 79,60 1</inkml:trace>
  <inkml:trace contextRef="#ctx0" brushRef="#br0" timeOffset="3925">9848 5279,'-60'0,"60"0,-60 0,-61 0,121 0,0 0</inkml:trace>
  <inkml:trace contextRef="#ctx0" brushRef="#br0" timeOffset="4306">10148 5839,'-60'0,"60"80</inkml:trace>
  <inkml:trace contextRef="#ctx0" brushRef="#br0" timeOffset="4606">10508 5519,'60'0,"0"80,-60-80,60 0,-60 0</inkml:trace>
  <inkml:trace contextRef="#ctx0" brushRef="#br0" timeOffset="5718">8046 5039,'-60'80,"0"0,60-80,-59 80,-2-80,1 80,60-80,-60 80</inkml:trace>
  <inkml:trace contextRef="#ctx0" brushRef="#br0" timeOffset="6078">8227 5679,'0'80,"0"-80,0 80,0 0</inkml:trace>
  <inkml:trace contextRef="#ctx0" brushRef="#br0" timeOffset="6409">8587 5279,'0'0,"60"0,-60 0,60 0,-60 0,60 0,-60 0,60 80</inkml:trace>
  <inkml:trace contextRef="#ctx0" brushRef="#br0" timeOffset="7360">4323 5039,'-120'0,"60"80,0-80,60 80,-60-80,0 0,0 0</inkml:trace>
  <inkml:trace contextRef="#ctx0" brushRef="#br0" timeOffset="7731">4443 5599,'0'0,"0"80,0-80,0 160,-60-160,60 80,0-80</inkml:trace>
  <inkml:trace contextRef="#ctx0" brushRef="#br0" timeOffset="8061">5104 5439,'60'0,"-60"0,60 80,0-80,60 80,-120-80,120 0,-60 0,-60 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5:46.1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586 1,'-65'0,"-1"0,2 0,64 86,-131-86,131 0,-65 86,65-86,-65 0,0 87,65-87,0 86,0-86,-65 86,65 0,0 1,0-87,0 86,0-86,0 86,0 0,0 1,0-87,65 86,-65 0,0-86,65 0,-65 0,65 0,-65 0,131 0,-66 87,-1-87,2 0,-66 0,130 0,-130-87,66 1,-66 86,64-86,-64 86,65-87,-65 87,0-86,66 0,-66 0,0-1,0 1,0 86,0-86,-66 86,1-86,65-1,-64 87,64 0,-131-86,131 86,-65 0,65 0,-66 0,66 86,-64 87,64-173,-65 86,65 0,0 1,0-87,0 86,0 0,65 0,-65-86,64 87,-64-87,66 86,-66-86,65 0,0 0,-65 0,66 0,-2 0,1-86,-65-1,66 87,-66-86,0 86,0-172,0 172,0-87,-66 87,1-172,65 86,-64 86,-2-87,66 87,-65 0,-66 0,131 87,-129-1,129 0,0 87,0-173,0 86,-66 0,66 0,0 1,0-1,0 0,66 1,-1-87,-1 0,-64 0,66 0,-66 0,130 0,-64 0,-66-87,64 1,-64-87,0 173,0-86,-64-86,-2 172,66-87,-65 87,65 0,-131 0,131 87,-129-1,129 86,-66-172,66 87,0-87,0 86,0-86,66 0,-1 0,-65 0,64 0,2-86,-66-1,0-85,-66 172,2-86,-1-1,-1 1,1 86,0 0,0 0,65 0,0 86,0 1,0-87,0 172,0-172,65 86,-65-86,65 87,0-1,1-86,63 0,-63 0,-1-86,-65-1,0-85,0 86,-65-1,-1 1,66 0,-64 86,64 86,0 0,0 1,0-1,64-86,-64 0,66 0,-66 0,65-86,-65-1,-65 87,-1 0,66 87,0-1,0 0,66 0,-1 1,0-87,-65 0,66 0,-2 0,1-173,-65 87,0 0,0 86,-65-87,1 87,64-86,-66 86,1 0,0 86,-1-86,2 87,64-1,-65 0,65-86,0 86,0-86,0 87,65-87,-1 0,-64 0,66 0,-66-87,0 1,0 86,-66-86,2 86,64 0,0 86,0-86,0 0,64-172,-64 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1-07T00:28:04.6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3186 7558,'0'0,"0"81,0 79,60-160,-60 80,120-80,-120 0,61 0,-1 0,0 0,-60 80,59-80,1 0</inkml:trace>
  <inkml:trace contextRef="#ctx0" brushRef="#br0" timeOffset="611">2825 7719,'0'80,"-60"-80,60 80,0 0,-60 1,0-81</inkml:trace>
  <inkml:trace contextRef="#ctx0" brushRef="#br0" timeOffset="961">2464 7478,'-60'0,"60"0,-120 0,0 0,-1 80,1-80,0 0,-1 0</inkml:trace>
  <inkml:trace contextRef="#ctx0" brushRef="#br0" timeOffset="5758">2945 7158,'-60'-161,"60"81,-60-80,60-81,-60 0,0 1,0-161,0 160,60 81,0 0,-61-1,61 1,-60-81,0 80,0 1,60-81,-60 81,0-81,0 1,-1 79,-59 1,120-1,-60 1,-60 0,120-1,-60 81,60-80,-61-1,1 81,60 0,-60-80,0 160,60-161,-60 81,0 0,0 0,0-1,0-79,0 80,60 0,-121-1,61 1,0 0,0 0,0 0,-60-1,120 81,-121-80,61 80,0-81,-60 1,-1 0,-59 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11-01-28T02:36:38.19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0 672,'0'-21,"0"11,0-10,0 0,0-11,0-10,60-10,0 0,60-10,-60 31,0-1,61-10,-1 11,-60 9,60-19,-60 19,121-9,-1 9,0 1,1-10,119 19,-120-9,1 0,-1 9,-60 11,0 0,-59 0,58 0,-59 0,1 0,-1 21,60-21,-60 20,60 11,0-11,61 11,-121 9,120-19,-120 9,121 11,-121-21,0 11,60-11,-120 11,60-1,0-9,0-1,-60 1,60-1,-60 0,0-10,60 1,-60 9,0-10,61 11,-61-11,0-10,0 10,0-10,0 20,0-9,0-1,0 0,0 0,0 0,0-10,0-20,0-11,0 1,0-1,0 1,0 9,60 1,0 0,-1-1,62-9,-61 19,60-9,1-10,-2 9,2 11,120 0,-62-11,2 11,-1 10,0-10,-59 10,-1 0,0 0,-60 0,-60 0,120 0,-60 0,1 20,-1-9,60-1,-60 0,0 10,60 1,-60-11,0 10,61 11,-61-21,60 21,-120-11,120 0,-120 1,60-1,0 0,1-9,-61-1,0 0,0-10,0 10,0 0,0 1,0-1,0 0,0-30,0-11,60 0,-1 1,1-1,1 11,59-11,-60 11,60 0,-59 9,58-9,2 10,-61 10,-60-10,120 10,-60 0,0 0,-60 0,60 0,0 0,0 0,61 20,-121-20,60 10,0 11,0-11,0 10,0 1,0-1,-60 0,120 1,-120-11,0 0,0 10,61-9,-1-1,-60 10,0-10,0 1,0 9,0-10,0-10,0-20,0-11,0 11,60 10,-1-1,2-9,-1 20,-60-20,60 9,0 1,61 10,-121-10,60 0,-60 10,60 0,-1 0,2 0,-61 0,120 0,-120 10,60-10,0 10,0 0,-60-10,61 0,-61 11,60 9,-1-10,-59 0,60 1,1-1,-61 0,0-10,0 20,60-9,-60-1,0 0,-60-10,60 10,-61 0,1 11,60-21,0 10,0-10,60 10,-60 0,61 0,-1-10,0 11,0-11,0 10,60-10,-60 0,0 0,1 0,-1 0,0 0,-60 0,60-10,-60-1,0-9,0 20,0-10,0 10,0-21,-60 21,0-10,60 10,-60-10,-1 10,1-10,0 0,1 10,-2 0,1 0,0 0,0 0,60 0,-60 10,60 0</inkml:trace>
  <inkml:trace contextRef="#ctx0" brushRef="#br0" timeOffset="1">9856 662,'-60'0,"60"0,-60 0,-61 0,121 0,0 0</inkml:trace>
  <inkml:trace contextRef="#ctx0" brushRef="#br0" timeOffset="2">10156 733,'-60'0,"60"10</inkml:trace>
  <inkml:trace contextRef="#ctx0" brushRef="#br0" timeOffset="3">10517 692,'60'0,"0"10,-60-10,60 0,-60 0</inkml:trace>
  <inkml:trace contextRef="#ctx0" brushRef="#br0" timeOffset="4">8053 631,'-60'10,"-1"0,61-10,-59 11,-1-11,0 10,60-10,-61 10</inkml:trace>
  <inkml:trace contextRef="#ctx0" brushRef="#br0" timeOffset="5">8233 713,'0'10,"0"-10,0 10,0 0</inkml:trace>
  <inkml:trace contextRef="#ctx0" brushRef="#br0" timeOffset="6">8594 662,'0'0,"60"0,-60 0,60 0,-60 0,60 0,-60 0,60 10</inkml:trace>
  <inkml:trace contextRef="#ctx0" brushRef="#br0" timeOffset="7">4327 631,'-120'0,"60"10,0-10,60 10,-61-10,1 0,0 0</inkml:trace>
  <inkml:trace contextRef="#ctx0" brushRef="#br0" timeOffset="8">4447 702,'0'0,"0"11,0-11,0 20,-60-20,60 10,0-10</inkml:trace>
  <inkml:trace contextRef="#ctx0" brushRef="#br0" timeOffset="9">5108 682,'60'0,"-60"0,61 10,-1-10,59 10,-119-10,121 0,-61 0,-60 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11-01-28T02:36:38.20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3186 976,'0'0,"0"10,0 10,60-20,-60 11,120-11,-120 0,60 0,0 0,1 0,-61 10,59-10,1 0</inkml:trace>
  <inkml:trace contextRef="#ctx0" brushRef="#br0" timeOffset="1">2825 996,'0'10,"-60"-10,60 11,0-1,-60 0,-1-10</inkml:trace>
  <inkml:trace contextRef="#ctx0" brushRef="#br0" timeOffset="2">2464 966,'-60'0,"60"0,-120 0,-1 0,1 10,0-10,0 0,-1 0</inkml:trace>
  <inkml:trace contextRef="#ctx0" brushRef="#br0" timeOffset="3">2945 925,'-60'-20,"60"9,-60-9,60-10,-60-1,0 1,-1-21,1 20,60 11,0-1,-60 1,60 0,-60-11,0 11,0-1,60-9,-60 9,-1-9,1-1,0 11,-60 0,120-1,-60 1,-60 0,120-1,-61 11,61-10,-60-1,0 11,60 0,-60-10,0 20,60-21,-60 11,0 0,0 0,0 0,0-11,0 11,60 0,-121 0,61 0,0-1,0 1,0 0,-60 0,120 10,-121-10,61 10,0-11,-60 1,-1 0,-59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11-01-28T02:37:17.9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585 1,'-65'0,"0"0,1 0,64 86,-131-86,131 0,-65 86,65-86,-65 0,0 87,65-87,0 86,0-86,-65 86,65 0,0 1,0-87,0 86,0-86,0 86,0 0,0 1,0-87,65 86,-65 0,0-86,65 0,-65 0,65 0,-65 0,130 0,-64 87,-2-87,1 0,-65 0,131 0,-131-87,65 1,-65 86,64-86,-64 86,66-87,-66 87,0-86,65 0,-65 0,0-1,0 1,0 86,0-86,-65 86,-1-86,66-1,-64 87,64 0,-131-86,131 86,-65 0,65 0,-65 0,65 86,-64 87,64-173,-66 86,66 0,0 1,0-87,0 86,0 0,66 0,-66-86,64 87,-64-87,65 86,-65-86,65 0,1 0,-66 0,65 0,-1 0,2-86,-66-1,65 87,-65-86,0 86,0-172,0 172,0-87,-65 87,-1-172,66 86,-64 86,-1-87,65 87,-66 0,-64 0,130 87,-130-1,130 0,0 87,0-173,0 86,-65 0,65 0,0 1,0-1,0 0,65 1,1-87,-2 0,-64 0,65 0,-65 0,131 0,-66 0,-65-87,64 1,-64-87,0 173,0-86,-64-86,-1 172,65-87,-66 87,66 0,-130 0,130 87,-130-1,130 86,-65-172,65 87,0-87,0 86,0-86,65 0,1 0,-66 0,64 0,1-86,-65-1,0-85,-65 172,1-86,-2-1,1 1,0 86,0 0,0 0,65 0,0 86,0 1,0-87,0 172,0-172,65 86,-65-86,65 87,0-1,0-86,65 0,-65 0,0-86,-65-1,0-85,0 86,-65-1,0 1,65 0,-64 86,64 86,0 0,0 1,0-1,64-86,-64 0,65 0,-65 0,65-86,-65-1,-65 87,0 0,65 87,0-1,0 0,65 0,0 1,1-87,-66 0,65 0,-1 0,2-173,-66 87,0 0,0 86,-66-87,2 87,64-86,-65 86,-1 0,1 86,0-86,1 87,64-1,-66 0,66-86,0 86,0-86,0 87,66-87,-2 0,-64 0,65 0,-65-87,0 1,0 86,-65-86,1 86,64 0,0 86,0-86,0 0,64-172,-64 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02179569-3229-4D1A-B387-7E3C0DBB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4CCD3-EC8A-46F2-B377-01B098A8B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C9B0E-1317-47DD-83FA-3D3C04870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5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D428-E09C-4AFE-A73D-A3CB0EB2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315D-EF5F-4941-AB77-E6075175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0D66-97D8-44DC-B17B-3C7D39B7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178B-B4FC-4786-937C-8A70814A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B035-295C-4CD0-BF6E-6C9EDA618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259F5-B835-45E0-8819-5A6CC17C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018A-6D32-4435-89A1-9BF453249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99AE-82D6-46F1-B1A4-B57BD1D9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480CC-81BD-4915-9441-BC0D3788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FF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5C0788B7-BB52-4925-A1D1-0949EA4BE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802880" cy="1470025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Projects</a:t>
            </a:r>
            <a:br>
              <a:rPr lang="en-US" sz="3600" dirty="0" smtClean="0"/>
            </a:br>
            <a:r>
              <a:rPr lang="en-US" sz="3600" dirty="0" smtClean="0"/>
              <a:t>Anticipation</a:t>
            </a:r>
            <a:br>
              <a:rPr lang="en-US" sz="3600" dirty="0" smtClean="0"/>
            </a:br>
            <a:r>
              <a:rPr lang="en-US" sz="3600" dirty="0" smtClean="0"/>
              <a:t>Staging Action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LCC 2730</a:t>
            </a:r>
            <a:br>
              <a:rPr lang="en-US" sz="2400" dirty="0" smtClean="0"/>
            </a:br>
            <a:r>
              <a:rPr lang="en-US" sz="2400" dirty="0" smtClean="0"/>
              <a:t>Prof. Schrank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the Basics in your Projects: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Squash and Stretch</a:t>
            </a:r>
          </a:p>
          <a:p>
            <a:pPr lvl="1"/>
            <a:r>
              <a:rPr lang="en-US" dirty="0" smtClean="0"/>
              <a:t>Use it!</a:t>
            </a:r>
          </a:p>
          <a:p>
            <a:r>
              <a:rPr lang="en-US" dirty="0">
                <a:solidFill>
                  <a:srgbClr val="FF0000"/>
                </a:solidFill>
              </a:rPr>
              <a:t>Arcs</a:t>
            </a:r>
          </a:p>
          <a:p>
            <a:pPr lvl="1"/>
            <a:r>
              <a:rPr lang="en-US" dirty="0" smtClean="0"/>
              <a:t>Triple check your spacing, then check it again</a:t>
            </a:r>
          </a:p>
        </p:txBody>
      </p:sp>
    </p:spTree>
    <p:extLst>
      <p:ext uri="{BB962C8B-B14F-4D97-AF65-F5344CB8AC3E}">
        <p14:creationId xmlns:p14="http://schemas.microsoft.com/office/powerpoint/2010/main" val="323609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the Basics in your Projects: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Squash and Stretch</a:t>
            </a:r>
          </a:p>
          <a:p>
            <a:pPr lvl="1"/>
            <a:r>
              <a:rPr lang="en-US" dirty="0" smtClean="0"/>
              <a:t>Use it!</a:t>
            </a:r>
          </a:p>
          <a:p>
            <a:r>
              <a:rPr lang="en-US" dirty="0"/>
              <a:t>Arcs</a:t>
            </a:r>
          </a:p>
          <a:p>
            <a:pPr lvl="1"/>
            <a:r>
              <a:rPr lang="en-US" dirty="0"/>
              <a:t>Triple check your spacing, then check it again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Flow</a:t>
            </a:r>
          </a:p>
          <a:p>
            <a:pPr lvl="1"/>
            <a:r>
              <a:rPr lang="en-US" dirty="0" smtClean="0"/>
              <a:t>Believable </a:t>
            </a:r>
            <a:r>
              <a:rPr lang="en-US" dirty="0"/>
              <a:t>pace of movement</a:t>
            </a:r>
          </a:p>
          <a:p>
            <a:pPr lvl="1"/>
            <a:r>
              <a:rPr lang="en-US" dirty="0"/>
              <a:t>Ease in and out of apex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86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the Basics in your Projects: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Squash and Stretch</a:t>
            </a:r>
          </a:p>
          <a:p>
            <a:pPr lvl="1"/>
            <a:r>
              <a:rPr lang="en-US" dirty="0" smtClean="0"/>
              <a:t>Use it!</a:t>
            </a:r>
          </a:p>
          <a:p>
            <a:r>
              <a:rPr lang="en-US" dirty="0"/>
              <a:t>Arcs</a:t>
            </a:r>
          </a:p>
          <a:p>
            <a:pPr lvl="1"/>
            <a:r>
              <a:rPr lang="en-US" dirty="0"/>
              <a:t>Triple check your spacing, then check it again</a:t>
            </a:r>
            <a:endParaRPr lang="en-US" dirty="0" smtClean="0"/>
          </a:p>
          <a:p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Believable pace of movement</a:t>
            </a:r>
          </a:p>
          <a:p>
            <a:pPr lvl="1"/>
            <a:r>
              <a:rPr lang="en-US" dirty="0" smtClean="0"/>
              <a:t>Ease in and out of apex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Cohesion</a:t>
            </a:r>
          </a:p>
          <a:p>
            <a:pPr lvl="1"/>
            <a:r>
              <a:rPr lang="en-US" dirty="0" smtClean="0"/>
              <a:t>“Tell the story” every way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7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Project Advice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Anticipation</a:t>
            </a:r>
          </a:p>
          <a:p>
            <a:pPr lvl="1" eaLnBrk="1" hangingPunct="1"/>
            <a:r>
              <a:rPr lang="en-US" dirty="0"/>
              <a:t>each action is a micronarrative</a:t>
            </a:r>
          </a:p>
          <a:p>
            <a:pPr eaLnBrk="1" hangingPunct="1"/>
            <a:r>
              <a:rPr lang="en-US" dirty="0" smtClean="0"/>
              <a:t>Staging</a:t>
            </a:r>
          </a:p>
          <a:p>
            <a:pPr lvl="1" eaLnBrk="1" hangingPunct="1"/>
            <a:r>
              <a:rPr lang="en-US" dirty="0"/>
              <a:t>o</a:t>
            </a:r>
            <a:r>
              <a:rPr lang="en-US" dirty="0" smtClean="0"/>
              <a:t>f Character (Silhouette)</a:t>
            </a:r>
          </a:p>
          <a:p>
            <a:pPr lvl="1" eaLnBrk="1" hangingPunct="1"/>
            <a:r>
              <a:rPr lang="en-US" dirty="0" smtClean="0"/>
              <a:t>of Camera (Composition)</a:t>
            </a:r>
          </a:p>
        </p:txBody>
      </p:sp>
    </p:spTree>
    <p:extLst>
      <p:ext uri="{BB962C8B-B14F-4D97-AF65-F5344CB8AC3E}">
        <p14:creationId xmlns:p14="http://schemas.microsoft.com/office/powerpoint/2010/main" val="35320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3324" r="2074" b="16535"/>
          <a:stretch/>
        </p:blipFill>
        <p:spPr bwMode="auto">
          <a:xfrm>
            <a:off x="3352800" y="577783"/>
            <a:ext cx="5072666" cy="274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295400"/>
            <a:ext cx="2668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narrative</a:t>
            </a:r>
          </a:p>
          <a:p>
            <a:r>
              <a:rPr lang="en-US" sz="3600" dirty="0" smtClean="0"/>
              <a:t>structure</a:t>
            </a:r>
          </a:p>
          <a:p>
            <a:r>
              <a:rPr lang="en-US" sz="3600" dirty="0" smtClean="0"/>
              <a:t>(plot)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580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04" y="4380880"/>
            <a:ext cx="6051396" cy="16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3324" r="2074" b="16535"/>
          <a:stretch/>
        </p:blipFill>
        <p:spPr bwMode="auto">
          <a:xfrm>
            <a:off x="3352800" y="577783"/>
            <a:ext cx="5072666" cy="274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941" y="1295400"/>
            <a:ext cx="2668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narrative</a:t>
            </a:r>
          </a:p>
          <a:p>
            <a:r>
              <a:rPr lang="en-US" sz="3600" dirty="0" smtClean="0"/>
              <a:t>structure</a:t>
            </a:r>
          </a:p>
          <a:p>
            <a:r>
              <a:rPr lang="en-US" sz="3600" dirty="0" smtClean="0"/>
              <a:t>(plot)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2941" y="4341674"/>
            <a:ext cx="3583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micronarrative</a:t>
            </a:r>
          </a:p>
          <a:p>
            <a:r>
              <a:rPr lang="en-US" sz="3600" dirty="0" smtClean="0"/>
              <a:t>structure</a:t>
            </a:r>
          </a:p>
          <a:p>
            <a:r>
              <a:rPr lang="en-US" sz="3600" dirty="0" smtClean="0"/>
              <a:t>(mini-plot)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356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action is a </a:t>
            </a:r>
            <a:r>
              <a:rPr lang="en-US" dirty="0" smtClean="0"/>
              <a:t>micronarrative: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5" y="1600200"/>
            <a:ext cx="914923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92" y="5029200"/>
            <a:ext cx="616290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20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action is a </a:t>
            </a:r>
            <a:r>
              <a:rPr lang="en-US" dirty="0" smtClean="0"/>
              <a:t>micronarrative: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5" y="1600200"/>
            <a:ext cx="914923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87680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0" dirty="0" smtClean="0"/>
              <a:t>Anticipate the Action</a:t>
            </a:r>
            <a:endParaRPr lang="en-US" sz="2600" b="0" dirty="0"/>
          </a:p>
        </p:txBody>
      </p:sp>
      <p:sp>
        <p:nvSpPr>
          <p:cNvPr id="7" name="Rectangle 6"/>
          <p:cNvSpPr/>
          <p:nvPr/>
        </p:nvSpPr>
        <p:spPr>
          <a:xfrm>
            <a:off x="3505200" y="5105400"/>
            <a:ext cx="220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0" dirty="0" smtClean="0"/>
              <a:t>Do the Action</a:t>
            </a:r>
            <a:endParaRPr lang="en-US" sz="2600" b="0" dirty="0"/>
          </a:p>
        </p:txBody>
      </p:sp>
      <p:sp>
        <p:nvSpPr>
          <p:cNvPr id="8" name="Rectangle 7"/>
          <p:cNvSpPr/>
          <p:nvPr/>
        </p:nvSpPr>
        <p:spPr>
          <a:xfrm>
            <a:off x="5867400" y="5279648"/>
            <a:ext cx="3276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0" dirty="0" smtClean="0"/>
              <a:t>Show we’ve done it</a:t>
            </a:r>
          </a:p>
          <a:p>
            <a:pPr algn="ctr"/>
            <a:r>
              <a:rPr lang="en-US" sz="2000" b="0" dirty="0" smtClean="0"/>
              <a:t>(let it hang a second)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9545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/>
          <a:stretch/>
        </p:blipFill>
        <p:spPr bwMode="auto">
          <a:xfrm>
            <a:off x="1419546" y="1287780"/>
            <a:ext cx="6200454" cy="40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action is a micronarrative: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46" y="5105400"/>
            <a:ext cx="62004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581400" y="3429000"/>
            <a:ext cx="2057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382000" cy="19351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Anticipation</a:t>
            </a:r>
            <a:r>
              <a:rPr lang="en-US" sz="3600" dirty="0" smtClean="0"/>
              <a:t>:</a:t>
            </a:r>
          </a:p>
          <a:p>
            <a:r>
              <a:rPr lang="en-US" sz="2400" b="1" dirty="0" smtClean="0"/>
              <a:t>Prepares</a:t>
            </a:r>
            <a:r>
              <a:rPr lang="en-US" sz="2400" dirty="0" smtClean="0"/>
              <a:t> viewer for what’s about to happen</a:t>
            </a:r>
          </a:p>
          <a:p>
            <a:r>
              <a:rPr lang="en-US" sz="2400" b="1" dirty="0" smtClean="0"/>
              <a:t>Stages</a:t>
            </a:r>
            <a:r>
              <a:rPr lang="en-US" sz="2400" dirty="0" smtClean="0"/>
              <a:t> the following action</a:t>
            </a:r>
          </a:p>
          <a:p>
            <a:r>
              <a:rPr lang="en-US" sz="2400" dirty="0" smtClean="0"/>
              <a:t>Strengthens that action through </a:t>
            </a:r>
            <a:r>
              <a:rPr lang="en-US" sz="2400" b="1" dirty="0" smtClean="0"/>
              <a:t>contrast</a:t>
            </a:r>
          </a:p>
          <a:p>
            <a:r>
              <a:rPr lang="en-US" sz="2400" dirty="0" smtClean="0"/>
              <a:t>Adds physical </a:t>
            </a:r>
            <a:r>
              <a:rPr lang="en-US" sz="2400" b="1" dirty="0" smtClean="0"/>
              <a:t>believability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roprioception / visual impact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5" t="39599" r="28998" b="36934"/>
          <a:stretch/>
        </p:blipFill>
        <p:spPr bwMode="auto">
          <a:xfrm>
            <a:off x="47730" y="381000"/>
            <a:ext cx="9096270" cy="32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57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Project Advice</a:t>
            </a:r>
          </a:p>
          <a:p>
            <a:pPr eaLnBrk="1" hangingPunct="1"/>
            <a:r>
              <a:rPr lang="en-US" dirty="0" smtClean="0"/>
              <a:t>Anticipation</a:t>
            </a:r>
          </a:p>
          <a:p>
            <a:pPr lvl="1" eaLnBrk="1" hangingPunct="1"/>
            <a:r>
              <a:rPr lang="en-US" dirty="0"/>
              <a:t>each action is a micronarrative</a:t>
            </a:r>
          </a:p>
          <a:p>
            <a:pPr eaLnBrk="1" hangingPunct="1"/>
            <a:r>
              <a:rPr lang="en-US" dirty="0" smtClean="0"/>
              <a:t>Staging</a:t>
            </a:r>
          </a:p>
          <a:p>
            <a:pPr lvl="1" eaLnBrk="1" hangingPunct="1"/>
            <a:r>
              <a:rPr lang="en-US" dirty="0"/>
              <a:t>o</a:t>
            </a:r>
            <a:r>
              <a:rPr lang="en-US" dirty="0" smtClean="0"/>
              <a:t>f Character (Silhouette)</a:t>
            </a:r>
          </a:p>
          <a:p>
            <a:pPr lvl="1" eaLnBrk="1" hangingPunct="1"/>
            <a:r>
              <a:rPr lang="en-US" dirty="0" smtClean="0"/>
              <a:t>of Camera (Composition)</a:t>
            </a:r>
          </a:p>
        </p:txBody>
      </p:sp>
    </p:spTree>
    <p:extLst>
      <p:ext uri="{BB962C8B-B14F-4D97-AF65-F5344CB8AC3E}">
        <p14:creationId xmlns:p14="http://schemas.microsoft.com/office/powerpoint/2010/main" val="35320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3" y="533400"/>
            <a:ext cx="8720254" cy="1143000"/>
          </a:xfrm>
        </p:spPr>
        <p:txBody>
          <a:bodyPr/>
          <a:lstStyle/>
          <a:p>
            <a:r>
              <a:rPr lang="en-US" dirty="0" smtClean="0"/>
              <a:t>Degrees of Anticipation</a:t>
            </a: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33600" r="25750" b="48400"/>
          <a:stretch/>
        </p:blipFill>
        <p:spPr bwMode="auto">
          <a:xfrm>
            <a:off x="228600" y="2133600"/>
            <a:ext cx="8727688" cy="221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8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would you…</a:t>
            </a:r>
            <a:br>
              <a:rPr lang="en-US" sz="4000" dirty="0" smtClean="0"/>
            </a:br>
            <a:r>
              <a:rPr lang="en-US" sz="4000" dirty="0" smtClean="0"/>
              <a:t>add a little anticipation here?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43603" r="63930" b="36535"/>
          <a:stretch/>
        </p:blipFill>
        <p:spPr bwMode="auto">
          <a:xfrm>
            <a:off x="2373352" y="1943402"/>
            <a:ext cx="3971692" cy="214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648307" y="3464011"/>
            <a:ext cx="1371600" cy="533400"/>
          </a:xfrm>
          <a:prstGeom prst="rightArrow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20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dirty="0"/>
              <a:t>How would you…</a:t>
            </a:r>
            <a:br>
              <a:rPr lang="en-US" sz="4000" dirty="0"/>
            </a:br>
            <a:r>
              <a:rPr lang="en-US" sz="4000" dirty="0"/>
              <a:t>add a little anticipation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43603" r="63930" b="36535"/>
          <a:stretch/>
        </p:blipFill>
        <p:spPr bwMode="auto">
          <a:xfrm>
            <a:off x="2373352" y="1943402"/>
            <a:ext cx="3971692" cy="214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4" t="43603" r="13278" b="36535"/>
          <a:stretch/>
        </p:blipFill>
        <p:spPr bwMode="auto">
          <a:xfrm>
            <a:off x="716651" y="3925229"/>
            <a:ext cx="7285094" cy="20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648307" y="3464011"/>
            <a:ext cx="1371600" cy="533400"/>
          </a:xfrm>
          <a:prstGeom prst="rightArrow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4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 Brainstorm…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</a:t>
            </a:r>
            <a:r>
              <a:rPr lang="en-US" dirty="0" smtClean="0"/>
              <a:t>balloon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Squash </a:t>
            </a:r>
            <a:r>
              <a:rPr lang="en-US" dirty="0">
                <a:solidFill>
                  <a:schemeClr val="bg1"/>
                </a:solidFill>
              </a:rPr>
              <a:t>before jumping </a:t>
            </a:r>
            <a:r>
              <a:rPr lang="en-US" dirty="0" smtClean="0">
                <a:solidFill>
                  <a:schemeClr val="bg1"/>
                </a:solidFill>
              </a:rPr>
              <a:t>off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Stretch </a:t>
            </a:r>
            <a:r>
              <a:rPr lang="en-US" dirty="0" smtClean="0">
                <a:solidFill>
                  <a:schemeClr val="bg1"/>
                </a:solidFill>
              </a:rPr>
              <a:t>(in fear) before </a:t>
            </a:r>
            <a:r>
              <a:rPr lang="en-US" dirty="0">
                <a:solidFill>
                  <a:schemeClr val="bg1"/>
                </a:solidFill>
              </a:rPr>
              <a:t>other ball </a:t>
            </a:r>
            <a:r>
              <a:rPr lang="en-US" dirty="0" smtClean="0">
                <a:solidFill>
                  <a:schemeClr val="bg1"/>
                </a:solidFill>
              </a:rPr>
              <a:t>lands on it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Roll back before shoving other </a:t>
            </a:r>
            <a:r>
              <a:rPr lang="en-US" dirty="0" smtClean="0">
                <a:solidFill>
                  <a:schemeClr val="bg1"/>
                </a:solidFill>
              </a:rPr>
              <a:t>ball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/>
              <a:t>Bowling ball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Roll </a:t>
            </a:r>
            <a:r>
              <a:rPr lang="en-US" dirty="0">
                <a:solidFill>
                  <a:schemeClr val="bg1"/>
                </a:solidFill>
              </a:rPr>
              <a:t>back before falling off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Roll back before shoving other </a:t>
            </a:r>
            <a:r>
              <a:rPr lang="en-US" dirty="0" smtClean="0">
                <a:solidFill>
                  <a:schemeClr val="bg1"/>
                </a:solidFill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348508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Anticipation Brainstorm…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</a:t>
            </a:r>
            <a:r>
              <a:rPr lang="en-US" dirty="0" smtClean="0"/>
              <a:t>balloon</a:t>
            </a:r>
          </a:p>
          <a:p>
            <a:pPr lvl="1"/>
            <a:r>
              <a:rPr lang="en-US" dirty="0" smtClean="0"/>
              <a:t>Squash </a:t>
            </a:r>
            <a:r>
              <a:rPr lang="en-US" dirty="0"/>
              <a:t>before jumping </a:t>
            </a:r>
            <a:r>
              <a:rPr lang="en-US" dirty="0" smtClean="0"/>
              <a:t>off</a:t>
            </a:r>
          </a:p>
          <a:p>
            <a:pPr lvl="1"/>
            <a:r>
              <a:rPr lang="en-US" dirty="0"/>
              <a:t>Stretch </a:t>
            </a:r>
            <a:r>
              <a:rPr lang="en-US" dirty="0" smtClean="0"/>
              <a:t>(in fear) before </a:t>
            </a:r>
            <a:r>
              <a:rPr lang="en-US" dirty="0"/>
              <a:t>other ball </a:t>
            </a:r>
            <a:r>
              <a:rPr lang="en-US" dirty="0" smtClean="0"/>
              <a:t>lands on it</a:t>
            </a:r>
          </a:p>
          <a:p>
            <a:pPr lvl="1"/>
            <a:r>
              <a:rPr lang="en-US" dirty="0"/>
              <a:t>Roll back before shoving other </a:t>
            </a:r>
            <a:r>
              <a:rPr lang="en-US" dirty="0" smtClean="0"/>
              <a:t>ball</a:t>
            </a:r>
            <a:endParaRPr lang="en-US" dirty="0"/>
          </a:p>
          <a:p>
            <a:r>
              <a:rPr lang="en-US" dirty="0" smtClean="0"/>
              <a:t>Bowling ball</a:t>
            </a:r>
          </a:p>
          <a:p>
            <a:pPr lvl="1"/>
            <a:r>
              <a:rPr lang="en-US" dirty="0" smtClean="0"/>
              <a:t>Roll </a:t>
            </a:r>
            <a:r>
              <a:rPr lang="en-US" dirty="0"/>
              <a:t>back before falling off</a:t>
            </a:r>
          </a:p>
          <a:p>
            <a:pPr lvl="1"/>
            <a:r>
              <a:rPr lang="en-US" dirty="0"/>
              <a:t>Roll back before shoving other </a:t>
            </a:r>
            <a:r>
              <a:rPr lang="en-US" dirty="0" smtClean="0"/>
              <a:t>ball</a:t>
            </a:r>
          </a:p>
          <a:p>
            <a:pPr lvl="1"/>
            <a:r>
              <a:rPr lang="en-US" dirty="0" smtClean="0"/>
              <a:t>Spin in place before jumping (squealing tires)</a:t>
            </a:r>
          </a:p>
        </p:txBody>
      </p:sp>
    </p:spTree>
    <p:extLst>
      <p:ext uri="{BB962C8B-B14F-4D97-AF65-F5344CB8AC3E}">
        <p14:creationId xmlns:p14="http://schemas.microsoft.com/office/powerpoint/2010/main" val="411345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Project Advice</a:t>
            </a:r>
          </a:p>
          <a:p>
            <a:pPr eaLnBrk="1" hangingPunct="1"/>
            <a:r>
              <a:rPr lang="en-US" dirty="0" smtClean="0"/>
              <a:t>Anticipation</a:t>
            </a:r>
          </a:p>
          <a:p>
            <a:pPr lvl="1" eaLnBrk="1" hangingPunct="1"/>
            <a:r>
              <a:rPr lang="en-US" dirty="0"/>
              <a:t>each action is a micronarrative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Staging</a:t>
            </a:r>
          </a:p>
          <a:p>
            <a:pPr lvl="1" eaLnBrk="1" hangingPunct="1"/>
            <a:r>
              <a:rPr lang="en-US" dirty="0"/>
              <a:t>o</a:t>
            </a:r>
            <a:r>
              <a:rPr lang="en-US" dirty="0" smtClean="0"/>
              <a:t>f Character (Silhouette)</a:t>
            </a:r>
          </a:p>
          <a:p>
            <a:pPr lvl="1" eaLnBrk="1" hangingPunct="1"/>
            <a:r>
              <a:rPr lang="en-US" dirty="0" smtClean="0"/>
              <a:t>of Camera (Composition)</a:t>
            </a:r>
          </a:p>
        </p:txBody>
      </p:sp>
    </p:spTree>
    <p:extLst>
      <p:ext uri="{BB962C8B-B14F-4D97-AF65-F5344CB8AC3E}">
        <p14:creationId xmlns:p14="http://schemas.microsoft.com/office/powerpoint/2010/main" val="35320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dmin\Pictures\2011-01-27 st\st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9" t="17804" r="18040" b="9972"/>
          <a:stretch/>
        </p:blipFill>
        <p:spPr bwMode="auto">
          <a:xfrm rot="5400000">
            <a:off x="2606412" y="395124"/>
            <a:ext cx="4190255" cy="77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3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dmin\Pictures\2011-01-27 st\staging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28774" r="47059" b="34259"/>
          <a:stretch/>
        </p:blipFill>
        <p:spPr bwMode="auto">
          <a:xfrm rot="5400000">
            <a:off x="1871585" y="795415"/>
            <a:ext cx="5612890" cy="630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2133600" y="2209800"/>
            <a:ext cx="2133600" cy="3124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905000" y="2209800"/>
            <a:ext cx="2057400" cy="32766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1582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" y="2419815"/>
            <a:ext cx="9006214" cy="201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86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Silhouettes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" y="2057400"/>
            <a:ext cx="8987882" cy="26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1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5"/>
            <a:ext cx="9143999" cy="68634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91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Pictures\2011-01-27 st\st 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22284" r="29786" b="3097"/>
          <a:stretch/>
        </p:blipFill>
        <p:spPr bwMode="auto">
          <a:xfrm rot="16200000">
            <a:off x="2431143" y="-94343"/>
            <a:ext cx="4078514" cy="79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28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admin\Pictures\2011-01-27 st\st 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3" t="21746" r="23810" b="3499"/>
          <a:stretch/>
        </p:blipFill>
        <p:spPr bwMode="auto">
          <a:xfrm rot="16200000">
            <a:off x="2953658" y="-58058"/>
            <a:ext cx="3309258" cy="79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77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Pictures\2011-01-27 st\st 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16184" r="31893" b="9802"/>
          <a:stretch/>
        </p:blipFill>
        <p:spPr bwMode="auto">
          <a:xfrm rot="5400000">
            <a:off x="3048283" y="-228883"/>
            <a:ext cx="3345545" cy="79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20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Pose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/>
          <a:stretch/>
        </p:blipFill>
        <p:spPr bwMode="auto">
          <a:xfrm>
            <a:off x="215822" y="1493452"/>
            <a:ext cx="8623378" cy="50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91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Lines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0" y="1460810"/>
            <a:ext cx="8697853" cy="47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53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Lines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Side view is clear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Top view is unclear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2121" y="2026735"/>
              <a:ext cx="4457273" cy="2136178"/>
            </p14:xfrm>
          </p:contentPart>
        </mc:Choice>
        <mc:Fallback xmlns="">
          <p:pic>
            <p:nvPicPr>
              <p:cNvPr id="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7721" y="2012335"/>
                <a:ext cx="4486074" cy="2164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5557" y="3666127"/>
              <a:ext cx="335343" cy="447107"/>
            </p14:xfrm>
          </p:contentPart>
        </mc:Choice>
        <mc:Fallback xmlns="">
          <p:pic>
            <p:nvPicPr>
              <p:cNvPr id="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1165" y="3651727"/>
                <a:ext cx="364128" cy="475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1371600"/>
              <a:ext cx="1320414" cy="2887566"/>
            </p14:xfrm>
          </p:contentPart>
        </mc:Choice>
        <mc:Fallback xmlns="">
          <p:pic>
            <p:nvPicPr>
              <p:cNvPr id="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5801" y="1357202"/>
                <a:ext cx="1349213" cy="291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0706" y="5673856"/>
              <a:ext cx="4457273" cy="271680"/>
            </p14:xfrm>
          </p:contentPart>
        </mc:Choice>
        <mc:Fallback xmlns="">
          <p:pic>
            <p:nvPicPr>
              <p:cNvPr id="1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6306" y="5659443"/>
                <a:ext cx="4486074" cy="300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8785" y="5597700"/>
              <a:ext cx="1320414" cy="367242"/>
            </p14:xfrm>
          </p:contentPart>
        </mc:Choice>
        <mc:Fallback xmlns="">
          <p:pic>
            <p:nvPicPr>
              <p:cNvPr id="1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4386" y="5583298"/>
                <a:ext cx="1349213" cy="396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800" y="5517835"/>
              <a:ext cx="335343" cy="447107"/>
            </p14:xfrm>
          </p:contentPart>
        </mc:Choice>
        <mc:Fallback xmlns="">
          <p:pic>
            <p:nvPicPr>
              <p:cNvPr id="1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5392" y="5503435"/>
                <a:ext cx="364159" cy="4759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445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Project Advice</a:t>
            </a:r>
          </a:p>
          <a:p>
            <a:pPr eaLnBrk="1" hangingPunct="1"/>
            <a:r>
              <a:rPr lang="en-US" dirty="0" smtClean="0"/>
              <a:t>Anticipation</a:t>
            </a:r>
          </a:p>
          <a:p>
            <a:pPr lvl="1" eaLnBrk="1" hangingPunct="1"/>
            <a:r>
              <a:rPr lang="en-US" dirty="0"/>
              <a:t>each action is a micronarrative</a:t>
            </a:r>
          </a:p>
          <a:p>
            <a:pPr eaLnBrk="1" hangingPunct="1"/>
            <a:r>
              <a:rPr lang="en-US" dirty="0" smtClean="0"/>
              <a:t>Staging</a:t>
            </a:r>
          </a:p>
          <a:p>
            <a:pPr lvl="1" eaLnBrk="1" hangingPunct="1"/>
            <a:r>
              <a:rPr lang="en-US" dirty="0"/>
              <a:t>o</a:t>
            </a:r>
            <a:r>
              <a:rPr lang="en-US" dirty="0" smtClean="0"/>
              <a:t>f Character (Silhouette)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of Camera (Composition)</a:t>
            </a:r>
          </a:p>
        </p:txBody>
      </p:sp>
    </p:spTree>
    <p:extLst>
      <p:ext uri="{BB962C8B-B14F-4D97-AF65-F5344CB8AC3E}">
        <p14:creationId xmlns:p14="http://schemas.microsoft.com/office/powerpoint/2010/main" val="27620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comes to Composition: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Strive for Clarity, </a:t>
            </a:r>
            <a:r>
              <a:rPr lang="en-US" sz="4000" dirty="0" smtClean="0"/>
              <a:t>Clarity</a:t>
            </a:r>
            <a:r>
              <a:rPr lang="en-US" dirty="0" smtClean="0"/>
              <a:t>, </a:t>
            </a:r>
            <a:r>
              <a:rPr lang="en-US" sz="7200" dirty="0" smtClean="0"/>
              <a:t>Clarity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88" y="3048000"/>
            <a:ext cx="6148512" cy="349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250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 comes to Composition: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Strive for Clarity, </a:t>
            </a:r>
            <a:r>
              <a:rPr lang="en-US" sz="4000" dirty="0" smtClean="0"/>
              <a:t>Clarity</a:t>
            </a:r>
            <a:r>
              <a:rPr lang="en-US" dirty="0" smtClean="0"/>
              <a:t>, </a:t>
            </a:r>
            <a:r>
              <a:rPr lang="en-US" sz="7200" dirty="0" smtClean="0"/>
              <a:t>Clarity</a:t>
            </a:r>
            <a:endParaRPr lang="en-US" sz="2300" dirty="0" smtClean="0"/>
          </a:p>
          <a:p>
            <a:pPr marL="742950" lvl="2" indent="-342900"/>
            <a:endParaRPr lang="en-US" sz="2300" dirty="0" smtClean="0"/>
          </a:p>
          <a:p>
            <a:pPr marL="0" lvl="1" indent="0" algn="ctr">
              <a:buNone/>
            </a:pPr>
            <a:endParaRPr lang="en-US" sz="2300" dirty="0"/>
          </a:p>
          <a:p>
            <a:pPr marL="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If the audience can’t clearly see the action,</a:t>
            </a:r>
          </a:p>
          <a:p>
            <a:pPr marL="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the shot wont have much meaning anyway.</a:t>
            </a:r>
          </a:p>
        </p:txBody>
      </p:sp>
    </p:spTree>
    <p:extLst>
      <p:ext uri="{BB962C8B-B14F-4D97-AF65-F5344CB8AC3E}">
        <p14:creationId xmlns:p14="http://schemas.microsoft.com/office/powerpoint/2010/main" val="196550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6667">
              <a:srgbClr val="21FF36"/>
            </a:gs>
            <a:gs pos="73732">
              <a:srgbClr val="FFC000"/>
            </a:gs>
            <a:gs pos="56000">
              <a:srgbClr val="00B0F0"/>
            </a:gs>
            <a:gs pos="100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25959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139700" dist="101600" dir="4440000" algn="ctr" rotWithShape="0">
                    <a:schemeClr val="tx1"/>
                  </a:outerShdw>
                </a:effectLst>
              </a:rPr>
              <a:t>Imagine your </a:t>
            </a:r>
            <a:r>
              <a:rPr lang="en-US" sz="4400" dirty="0">
                <a:solidFill>
                  <a:schemeClr val="bg1"/>
                </a:solidFill>
                <a:effectLst>
                  <a:outerShdw blurRad="139700" dist="101600" dir="4440000" algn="ctr" rotWithShape="0">
                    <a:schemeClr val="tx1"/>
                  </a:outerShdw>
                </a:effectLst>
              </a:rPr>
              <a:t>audience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139700" dist="101600" dir="4440000" algn="ctr" rotWithShape="0">
                    <a:schemeClr val="tx1"/>
                  </a:outerShdw>
                </a:effectLst>
              </a:rPr>
              <a:t>is</a:t>
            </a:r>
            <a:endParaRPr lang="en-US" sz="4400" dirty="0">
              <a:solidFill>
                <a:schemeClr val="bg1"/>
              </a:solidFill>
              <a:effectLst>
                <a:outerShdw blurRad="139700" dist="101600" dir="4440000" algn="ctr" rotWithShape="0">
                  <a:schemeClr val="tx1"/>
                </a:outerShdw>
              </a:effectLst>
            </a:endParaRPr>
          </a:p>
          <a:p>
            <a:pPr marL="0" lvl="1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effectLst>
                  <a:outerShdw blurRad="139700" dist="101600" dir="4440000" algn="ctr" rotWithShape="0">
                    <a:schemeClr val="tx1"/>
                  </a:outerShdw>
                </a:effectLst>
              </a:rPr>
              <a:t>1/3 as interested</a:t>
            </a:r>
            <a:endParaRPr lang="en-US" sz="4400" dirty="0">
              <a:solidFill>
                <a:schemeClr val="bg1"/>
              </a:solidFill>
              <a:effectLst>
                <a:outerShdw blurRad="139700" dist="101600" dir="4440000" algn="ctr" rotWithShape="0">
                  <a:schemeClr val="tx1"/>
                </a:outerShdw>
              </a:effectLst>
            </a:endParaRPr>
          </a:p>
          <a:p>
            <a:pPr marL="0" lvl="1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139700" dist="101600" dir="4440000" algn="ctr" rotWithShape="0">
                    <a:schemeClr val="tx1"/>
                  </a:outerShdw>
                </a:effectLst>
              </a:rPr>
              <a:t>as </a:t>
            </a:r>
            <a:r>
              <a:rPr lang="en-US" sz="4400" dirty="0">
                <a:solidFill>
                  <a:schemeClr val="bg1"/>
                </a:solidFill>
                <a:effectLst>
                  <a:outerShdw blurRad="139700" dist="101600" dir="4440000" algn="ctr" rotWithShape="0">
                    <a:schemeClr val="tx1"/>
                  </a:outerShdw>
                </a:effectLst>
              </a:rPr>
              <a:t>you are.</a:t>
            </a:r>
          </a:p>
        </p:txBody>
      </p:sp>
    </p:spTree>
    <p:extLst>
      <p:ext uri="{BB962C8B-B14F-4D97-AF65-F5344CB8AC3E}">
        <p14:creationId xmlns:p14="http://schemas.microsoft.com/office/powerpoint/2010/main" val="116737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5"/>
            <a:ext cx="9143999" cy="68634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&quot;No&quot; Symbol 1"/>
          <p:cNvSpPr/>
          <p:nvPr/>
        </p:nvSpPr>
        <p:spPr bwMode="auto">
          <a:xfrm>
            <a:off x="1600199" y="152400"/>
            <a:ext cx="5943600" cy="5943600"/>
          </a:xfrm>
          <a:prstGeom prst="noSmoking">
            <a:avLst/>
          </a:prstGeom>
          <a:solidFill>
            <a:srgbClr val="FF0000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47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Set up camera BEFORE </a:t>
            </a:r>
            <a:r>
              <a:rPr lang="en-US" dirty="0"/>
              <a:t>you begin </a:t>
            </a:r>
            <a:r>
              <a:rPr lang="en-US" dirty="0" smtClean="0"/>
              <a:t>animating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Concentrate on what the camera sees and animate around that.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5446"/>
            <a:ext cx="5594008" cy="363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575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Camera Angle First!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Set up camera BEFORE </a:t>
            </a:r>
            <a:r>
              <a:rPr lang="en-US" dirty="0">
                <a:solidFill>
                  <a:schemeClr val="bg1"/>
                </a:solidFill>
              </a:rPr>
              <a:t>you begin </a:t>
            </a:r>
            <a:r>
              <a:rPr lang="en-US" dirty="0" smtClean="0">
                <a:solidFill>
                  <a:schemeClr val="bg1"/>
                </a:solidFill>
              </a:rPr>
              <a:t>animating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Concentrate on what the camera sees and animate around that.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5446"/>
            <a:ext cx="5594008" cy="363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71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Finding the Right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29200"/>
          </a:xfrm>
        </p:spPr>
        <p:txBody>
          <a:bodyPr/>
          <a:lstStyle/>
          <a:p>
            <a:pPr marL="342900" lvl="1" indent="-342900"/>
            <a:r>
              <a:rPr lang="en-US" dirty="0" smtClean="0"/>
              <a:t>Long</a:t>
            </a:r>
          </a:p>
          <a:p>
            <a:pPr marL="742950" lvl="2" indent="-342900"/>
            <a:r>
              <a:rPr lang="en-US" dirty="0" smtClean="0"/>
              <a:t>Shot is about “</a:t>
            </a:r>
            <a:r>
              <a:rPr lang="en-US" dirty="0" smtClean="0">
                <a:solidFill>
                  <a:srgbClr val="FF0000"/>
                </a:solidFill>
              </a:rPr>
              <a:t>where and when</a:t>
            </a:r>
            <a:r>
              <a:rPr lang="en-US" dirty="0" smtClean="0"/>
              <a:t>”</a:t>
            </a:r>
          </a:p>
          <a:p>
            <a:pPr marL="742950" lvl="2" indent="-342900"/>
            <a:r>
              <a:rPr lang="en-US" dirty="0" smtClean="0"/>
              <a:t>Good for establishing shots</a:t>
            </a:r>
          </a:p>
          <a:p>
            <a:pPr marL="742950" lvl="2" indent="-342900"/>
            <a:r>
              <a:rPr lang="en-US" dirty="0" smtClean="0"/>
              <a:t>Broad and clear description of space</a:t>
            </a:r>
          </a:p>
          <a:p>
            <a:pPr marL="742950" lvl="2" indent="-342900"/>
            <a:r>
              <a:rPr lang="en-US" dirty="0" smtClean="0"/>
              <a:t>Characters look small in the world</a:t>
            </a:r>
          </a:p>
          <a:p>
            <a:pPr marL="342900" lvl="1" indent="-342900"/>
            <a:r>
              <a:rPr lang="en-US" dirty="0" smtClean="0"/>
              <a:t>Medium</a:t>
            </a:r>
          </a:p>
          <a:p>
            <a:pPr marL="742950" lvl="2" indent="-342900"/>
            <a:r>
              <a:rPr lang="en-US" dirty="0"/>
              <a:t>Shot is about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who and what</a:t>
            </a:r>
            <a:r>
              <a:rPr lang="en-US" dirty="0" smtClean="0"/>
              <a:t>”</a:t>
            </a:r>
          </a:p>
          <a:p>
            <a:pPr marL="742950" lvl="2" indent="-342900"/>
            <a:r>
              <a:rPr lang="en-US" dirty="0" smtClean="0"/>
              <a:t>Character actions in world</a:t>
            </a:r>
          </a:p>
          <a:p>
            <a:pPr marL="342900" lvl="1" indent="-342900"/>
            <a:r>
              <a:rPr lang="en-US" dirty="0" smtClean="0"/>
              <a:t>Close Up</a:t>
            </a:r>
          </a:p>
          <a:p>
            <a:pPr marL="742950" lvl="2" indent="-342900"/>
            <a:r>
              <a:rPr lang="en-US" dirty="0"/>
              <a:t>Shot is about “</a:t>
            </a:r>
            <a:r>
              <a:rPr lang="en-US" dirty="0">
                <a:solidFill>
                  <a:srgbClr val="FF0000"/>
                </a:solidFill>
              </a:rPr>
              <a:t>who and </a:t>
            </a:r>
            <a:r>
              <a:rPr lang="en-US" dirty="0" smtClean="0">
                <a:solidFill>
                  <a:srgbClr val="FF0000"/>
                </a:solidFill>
              </a:rPr>
              <a:t>how do they feel</a:t>
            </a:r>
            <a:r>
              <a:rPr lang="en-US" dirty="0" smtClean="0"/>
              <a:t>”</a:t>
            </a:r>
          </a:p>
          <a:p>
            <a:pPr marL="742950" lvl="2" indent="-342900"/>
            <a:r>
              <a:rPr lang="en-US" dirty="0" smtClean="0"/>
              <a:t>Characters in emotional relationship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334641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Finding the Right </a:t>
            </a:r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342900" lvl="1" indent="-342900"/>
            <a:r>
              <a:rPr lang="en-US" dirty="0" smtClean="0"/>
              <a:t>High—looking down at character</a:t>
            </a:r>
          </a:p>
          <a:p>
            <a:pPr marL="742950" lvl="2" indent="-342900"/>
            <a:r>
              <a:rPr lang="en-US" dirty="0" smtClean="0"/>
              <a:t>Characters look </a:t>
            </a:r>
            <a:r>
              <a:rPr lang="en-US" dirty="0" smtClean="0">
                <a:solidFill>
                  <a:srgbClr val="FF0000"/>
                </a:solidFill>
              </a:rPr>
              <a:t>weak and small</a:t>
            </a:r>
          </a:p>
          <a:p>
            <a:pPr marL="742950" lvl="2" indent="-342900"/>
            <a:r>
              <a:rPr lang="en-US" dirty="0" smtClean="0"/>
              <a:t>Audience is powerful / adult</a:t>
            </a:r>
          </a:p>
          <a:p>
            <a:pPr marL="342900" lvl="1" indent="-342900"/>
            <a:r>
              <a:rPr lang="en-US" dirty="0" smtClean="0"/>
              <a:t>Eye-line—looking horizontally straight at character</a:t>
            </a:r>
          </a:p>
          <a:p>
            <a:pPr marL="742950" lvl="2" indent="-342900"/>
            <a:r>
              <a:rPr lang="en-US" dirty="0" smtClean="0"/>
              <a:t>“Transparent” view, feels “</a:t>
            </a:r>
            <a:r>
              <a:rPr lang="en-US" dirty="0" smtClean="0">
                <a:solidFill>
                  <a:srgbClr val="FF0000"/>
                </a:solidFill>
              </a:rPr>
              <a:t>unmediated</a:t>
            </a:r>
            <a:r>
              <a:rPr lang="en-US" dirty="0" smtClean="0"/>
              <a:t>”</a:t>
            </a:r>
          </a:p>
          <a:p>
            <a:pPr marL="742950" lvl="2" indent="-342900"/>
            <a:r>
              <a:rPr lang="en-US" dirty="0" smtClean="0"/>
              <a:t>Characters appear normal</a:t>
            </a:r>
          </a:p>
          <a:p>
            <a:pPr marL="342900" lvl="1" indent="-342900"/>
            <a:r>
              <a:rPr lang="en-US" dirty="0" smtClean="0"/>
              <a:t>Low—looking up at character</a:t>
            </a:r>
          </a:p>
          <a:p>
            <a:pPr marL="742950" lvl="2" indent="-342900"/>
            <a:r>
              <a:rPr lang="en-US" dirty="0" smtClean="0"/>
              <a:t>Character </a:t>
            </a:r>
            <a:r>
              <a:rPr lang="en-US" dirty="0"/>
              <a:t>appear </a:t>
            </a:r>
            <a:r>
              <a:rPr lang="en-US" dirty="0" smtClean="0">
                <a:solidFill>
                  <a:srgbClr val="FF0000"/>
                </a:solidFill>
              </a:rPr>
              <a:t>powerful and large</a:t>
            </a:r>
          </a:p>
          <a:p>
            <a:pPr marL="742950" lvl="2" indent="-342900"/>
            <a:r>
              <a:rPr lang="en-US" dirty="0"/>
              <a:t>Audience is </a:t>
            </a:r>
            <a:r>
              <a:rPr lang="en-US" dirty="0" smtClean="0"/>
              <a:t>weak / childlike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83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Space has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signify lack, that’s something missing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43" y="2438400"/>
            <a:ext cx="6324600" cy="40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609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Space has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 the space where character is going. Lies dormant, </a:t>
            </a:r>
            <a:r>
              <a:rPr lang="en-US" dirty="0"/>
              <a:t>then </a:t>
            </a:r>
            <a:r>
              <a:rPr lang="en-US" dirty="0" smtClean="0"/>
              <a:t>is activated.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286" y="2743200"/>
            <a:ext cx="8563428" cy="314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88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Space has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Signifies potential</a:t>
            </a:r>
            <a:r>
              <a:rPr lang="en-US" dirty="0"/>
              <a:t>, the </a:t>
            </a:r>
            <a:r>
              <a:rPr lang="en-US" dirty="0" smtClean="0"/>
              <a:t>future…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23622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624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00565" cy="51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02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more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66220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0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7800"/>
            <a:ext cx="7170057" cy="651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These wont cover up bad work, they’ll only make it worse: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Textures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Cinematography</a:t>
            </a:r>
          </a:p>
          <a:p>
            <a:r>
              <a:rPr lang="en-US" dirty="0" smtClean="0"/>
              <a:t>Long animations</a:t>
            </a:r>
          </a:p>
        </p:txBody>
      </p:sp>
    </p:spTree>
    <p:extLst>
      <p:ext uri="{BB962C8B-B14F-4D97-AF65-F5344CB8AC3E}">
        <p14:creationId xmlns:p14="http://schemas.microsoft.com/office/powerpoint/2010/main" val="260551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These will not cover up crap. They will only make it worse.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Textures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Cinematography</a:t>
            </a:r>
          </a:p>
          <a:p>
            <a:r>
              <a:rPr lang="en-US" dirty="0" smtClean="0"/>
              <a:t>Length of animation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2590800"/>
            <a:ext cx="7639896" cy="13716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460" y="2895600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Nail the Basic Principles First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4191000"/>
            <a:ext cx="7639896" cy="13716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460" y="4495800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Nail the Basic Principles First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990600"/>
            <a:ext cx="7639896" cy="13716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460" y="1295400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Nail the Basic Principles First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Strong Foundation First: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6247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elaborate and innovate: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32791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6247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1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the Basics in your Projects: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Squash and Stretch</a:t>
            </a:r>
          </a:p>
          <a:p>
            <a:pPr lvl="1"/>
            <a:r>
              <a:rPr lang="en-US" dirty="0" smtClean="0"/>
              <a:t>Use it!</a:t>
            </a:r>
          </a:p>
        </p:txBody>
      </p:sp>
    </p:spTree>
    <p:extLst>
      <p:ext uri="{BB962C8B-B14F-4D97-AF65-F5344CB8AC3E}">
        <p14:creationId xmlns:p14="http://schemas.microsoft.com/office/powerpoint/2010/main" val="512636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6864</TotalTime>
  <Words>717</Words>
  <Application>Microsoft Office PowerPoint</Application>
  <PresentationFormat>On-screen Show (4:3)</PresentationFormat>
  <Paragraphs>176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Projects Anticipation Staging Action  LCC 2730 Prof. Schrank</vt:lpstr>
      <vt:lpstr>Lecture Overview</vt:lpstr>
      <vt:lpstr>PowerPoint Presentation</vt:lpstr>
      <vt:lpstr>PowerPoint Presentation</vt:lpstr>
      <vt:lpstr>These wont cover up bad work, they’ll only make it worse:</vt:lpstr>
      <vt:lpstr>These will not cover up crap. They will only make it worse.</vt:lpstr>
      <vt:lpstr>Build a Strong Foundation First:</vt:lpstr>
      <vt:lpstr>Then elaborate and innovate:</vt:lpstr>
      <vt:lpstr>Nail the Basics in your Projects:</vt:lpstr>
      <vt:lpstr>Nail the Basics in your Projects:</vt:lpstr>
      <vt:lpstr>Nail the Basics in your Projects:</vt:lpstr>
      <vt:lpstr>Nail the Basics in your Projects:</vt:lpstr>
      <vt:lpstr>Lecture Overview</vt:lpstr>
      <vt:lpstr>PowerPoint Presentation</vt:lpstr>
      <vt:lpstr>PowerPoint Presentation</vt:lpstr>
      <vt:lpstr>An action is a micronarrative:</vt:lpstr>
      <vt:lpstr>An action is a micronarrative:</vt:lpstr>
      <vt:lpstr>Each action is a micronarrative:</vt:lpstr>
      <vt:lpstr>PowerPoint Presentation</vt:lpstr>
      <vt:lpstr>Degrees of Anticipation</vt:lpstr>
      <vt:lpstr>How would you… add a little anticipation here?</vt:lpstr>
      <vt:lpstr>How would you… add a little anticipation here?</vt:lpstr>
      <vt:lpstr>Anticipation Brainstorm…</vt:lpstr>
      <vt:lpstr>Anticipation Brainstorm…</vt:lpstr>
      <vt:lpstr>Lecture Overview</vt:lpstr>
      <vt:lpstr>Clear Silhouettes</vt:lpstr>
      <vt:lpstr>Clear Silhouettes</vt:lpstr>
      <vt:lpstr>Clear Silhouettes</vt:lpstr>
      <vt:lpstr>Clear Silhouettes</vt:lpstr>
      <vt:lpstr>Strong Silhouettes</vt:lpstr>
      <vt:lpstr>Strong Silhouettes</vt:lpstr>
      <vt:lpstr>Strong Silhouettes</vt:lpstr>
      <vt:lpstr>Clear Pose Lines</vt:lpstr>
      <vt:lpstr>Clear Lines of Action</vt:lpstr>
      <vt:lpstr>Clear Lines of Action</vt:lpstr>
      <vt:lpstr>Lecture Overview</vt:lpstr>
      <vt:lpstr>When it comes to Composition:</vt:lpstr>
      <vt:lpstr>When it comes to Composition:</vt:lpstr>
      <vt:lpstr>PowerPoint Presentation</vt:lpstr>
      <vt:lpstr>Camera Angle First!</vt:lpstr>
      <vt:lpstr>Camera Angle First!</vt:lpstr>
      <vt:lpstr>Finding the Right Distance</vt:lpstr>
      <vt:lpstr>Finding the Right Angle</vt:lpstr>
      <vt:lpstr>Negative Space has Meaning</vt:lpstr>
      <vt:lpstr>Negative Space has Meaning</vt:lpstr>
      <vt:lpstr>Negative Space has Meaning</vt:lpstr>
      <vt:lpstr>Rule of Thirds</vt:lpstr>
      <vt:lpstr>Which is more interesting?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101</dc:title>
  <dc:creator>Brian</dc:creator>
  <cp:lastModifiedBy>admin</cp:lastModifiedBy>
  <cp:revision>79</cp:revision>
  <cp:lastPrinted>2011-01-28T04:36:02Z</cp:lastPrinted>
  <dcterms:created xsi:type="dcterms:W3CDTF">2009-01-07T00:25:54Z</dcterms:created>
  <dcterms:modified xsi:type="dcterms:W3CDTF">2011-01-28T04:43:59Z</dcterms:modified>
</cp:coreProperties>
</file>