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97.xml" ContentType="application/vnd.openxmlformats-officedocument.presentationml.slide+xml"/>
  <Override PartName="/ppt/slides/slide94.xml" ContentType="application/vnd.openxmlformats-officedocument.presentationml.slide+xml"/>
  <Override PartName="/ppt/viewProps.xml" ContentType="application/vnd.openxmlformats-officedocument.presentationml.viewProps+xml"/>
  <Override PartName="/ppt/slides/slide92.xml" ContentType="application/vnd.openxmlformats-officedocument.presentationml.slide+xml"/>
  <Override PartName="/ppt/tableStyles.xml" ContentType="application/vnd.openxmlformats-officedocument.presentationml.tableStyles+xml"/>
  <Override PartName="/ppt/slides/slide13.xml" ContentType="application/vnd.openxmlformats-officedocument.presentationml.slide+xml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png" ContentType="image/png"/>
  <Override PartName="/ppt/slides/slide83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84.xml" ContentType="application/vnd.openxmlformats-officedocument.presentationml.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slides/slide63.xml" ContentType="application/vnd.openxmlformats-officedocument.presentationml.slide+xml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slides/slide99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98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9" r:id="rId3"/>
    <p:sldId id="282" r:id="rId4"/>
    <p:sldId id="257" r:id="rId5"/>
    <p:sldId id="260" r:id="rId6"/>
    <p:sldId id="258" r:id="rId7"/>
    <p:sldId id="265" r:id="rId8"/>
    <p:sldId id="333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5" r:id="rId28"/>
    <p:sldId id="284" r:id="rId29"/>
    <p:sldId id="351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5" r:id="rId48"/>
    <p:sldId id="303" r:id="rId49"/>
    <p:sldId id="304" r:id="rId50"/>
    <p:sldId id="306" r:id="rId51"/>
    <p:sldId id="307" r:id="rId52"/>
    <p:sldId id="308" r:id="rId53"/>
    <p:sldId id="309" r:id="rId54"/>
    <p:sldId id="310" r:id="rId55"/>
    <p:sldId id="311" r:id="rId56"/>
    <p:sldId id="325" r:id="rId57"/>
    <p:sldId id="313" r:id="rId58"/>
    <p:sldId id="314" r:id="rId59"/>
    <p:sldId id="315" r:id="rId60"/>
    <p:sldId id="321" r:id="rId61"/>
    <p:sldId id="322" r:id="rId62"/>
    <p:sldId id="316" r:id="rId63"/>
    <p:sldId id="317" r:id="rId64"/>
    <p:sldId id="318" r:id="rId65"/>
    <p:sldId id="319" r:id="rId66"/>
    <p:sldId id="320" r:id="rId67"/>
    <p:sldId id="323" r:id="rId68"/>
    <p:sldId id="324" r:id="rId69"/>
    <p:sldId id="329" r:id="rId70"/>
    <p:sldId id="334" r:id="rId71"/>
    <p:sldId id="335" r:id="rId72"/>
    <p:sldId id="326" r:id="rId73"/>
    <p:sldId id="331" r:id="rId74"/>
    <p:sldId id="339" r:id="rId75"/>
    <p:sldId id="332" r:id="rId76"/>
    <p:sldId id="336" r:id="rId77"/>
    <p:sldId id="341" r:id="rId78"/>
    <p:sldId id="340" r:id="rId79"/>
    <p:sldId id="338" r:id="rId80"/>
    <p:sldId id="344" r:id="rId81"/>
    <p:sldId id="352" r:id="rId82"/>
    <p:sldId id="343" r:id="rId83"/>
    <p:sldId id="346" r:id="rId84"/>
    <p:sldId id="359" r:id="rId85"/>
    <p:sldId id="361" r:id="rId86"/>
    <p:sldId id="345" r:id="rId87"/>
    <p:sldId id="348" r:id="rId88"/>
    <p:sldId id="349" r:id="rId89"/>
    <p:sldId id="350" r:id="rId90"/>
    <p:sldId id="353" r:id="rId91"/>
    <p:sldId id="354" r:id="rId92"/>
    <p:sldId id="355" r:id="rId93"/>
    <p:sldId id="356" r:id="rId94"/>
    <p:sldId id="357" r:id="rId95"/>
    <p:sldId id="358" r:id="rId96"/>
    <p:sldId id="363" r:id="rId97"/>
    <p:sldId id="362" r:id="rId98"/>
    <p:sldId id="360" r:id="rId99"/>
    <p:sldId id="337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9231" autoAdjust="0"/>
    <p:restoredTop sz="94660"/>
  </p:normalViewPr>
  <p:slideViewPr>
    <p:cSldViewPr snapToObjects="1">
      <p:cViewPr>
        <p:scale>
          <a:sx n="100" d="100"/>
          <a:sy n="100" d="100"/>
        </p:scale>
        <p:origin x="-736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slide" Target="slides/slide93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102" Type="http://schemas.openxmlformats.org/officeDocument/2006/relationships/presProps" Target="presProps.xml"/><Relationship Id="rId25" Type="http://schemas.openxmlformats.org/officeDocument/2006/relationships/slide" Target="slides/slide24.xml"/><Relationship Id="rId96" Type="http://schemas.openxmlformats.org/officeDocument/2006/relationships/slide" Target="slides/slide95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01" Type="http://schemas.openxmlformats.org/officeDocument/2006/relationships/printerSettings" Target="printerSettings/printerSettings1.bin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slide" Target="slides/slide94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104" Type="http://schemas.openxmlformats.org/officeDocument/2006/relationships/theme" Target="theme/theme1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105" Type="http://schemas.openxmlformats.org/officeDocument/2006/relationships/tableStyles" Target="tableStyles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99" Type="http://schemas.openxmlformats.org/officeDocument/2006/relationships/slide" Target="slides/slide98.xml"/><Relationship Id="rId14" Type="http://schemas.openxmlformats.org/officeDocument/2006/relationships/slide" Target="slides/slide13.xml"/><Relationship Id="rId103" Type="http://schemas.openxmlformats.org/officeDocument/2006/relationships/viewProps" Target="viewProps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57" Type="http://schemas.openxmlformats.org/officeDocument/2006/relationships/slide" Target="slides/slide56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00" Type="http://schemas.openxmlformats.org/officeDocument/2006/relationships/slide" Target="slides/slide9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slide" Target="slides/slide92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35DCA-34E8-9E4B-829B-3CF8424AAA3C}" type="datetimeFigureOut">
              <a:rPr lang="en-US" smtClean="0"/>
              <a:t>10/3/10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47B9D-96E9-2342-9829-7791D330992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produce.jpg"/>
          <p:cNvPicPr>
            <a:picLocks noChangeAspect="1"/>
          </p:cNvPicPr>
          <p:nvPr userDrawn="1"/>
        </p:nvPicPr>
        <p:blipFill>
          <a:blip r:embed="rId13">
            <a:lum bright="73000"/>
          </a:blip>
          <a:stretch>
            <a:fillRect/>
          </a:stretch>
        </p:blipFill>
        <p:spPr>
          <a:xfrm>
            <a:off x="0" y="-70645"/>
            <a:ext cx="9144000" cy="69992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Relationship Id="rId3" Type="http://schemas.openxmlformats.org/officeDocument/2006/relationships/image" Target="../media/image13.jpeg"/><Relationship Id="rId5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28.jpeg"/><Relationship Id="rId5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0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5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2.gif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3.jpeg"/><Relationship Id="rId5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0.jpeg"/><Relationship Id="rId5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3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3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3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3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3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3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3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3.jpe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3.jpeg"/><Relationship Id="rId5" Type="http://schemas.openxmlformats.org/officeDocument/2006/relationships/image" Target="../media/image31.jpe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3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4.jpeg"/><Relationship Id="rId4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Relationship Id="rId3" Type="http://schemas.openxmlformats.org/officeDocument/2006/relationships/image" Target="../media/image116.jpeg"/><Relationship Id="rId5" Type="http://schemas.openxmlformats.org/officeDocument/2006/relationships/image" Target="../media/image1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3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3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3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3" Type="http://schemas.openxmlformats.org/officeDocument/2006/relationships/image" Target="../media/image125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3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3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3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3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3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3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3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3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3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duce.jpg"/>
          <p:cNvPicPr>
            <a:picLocks noChangeAspect="1"/>
          </p:cNvPicPr>
          <p:nvPr/>
        </p:nvPicPr>
        <p:blipFill>
          <a:blip r:embed="rId2">
            <a:lum bright="61000" contrast="50000"/>
          </a:blip>
          <a:stretch>
            <a:fillRect/>
          </a:stretch>
        </p:blipFill>
        <p:spPr>
          <a:xfrm>
            <a:off x="0" y="-70645"/>
            <a:ext cx="9144000" cy="69992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647950"/>
            <a:ext cx="9144000" cy="1085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339976"/>
            <a:ext cx="7772400" cy="1470024"/>
          </a:xfrm>
        </p:spPr>
        <p:txBody>
          <a:bodyPr>
            <a:normAutofit/>
          </a:bodyPr>
          <a:lstStyle/>
          <a:p>
            <a:pPr algn="l"/>
            <a:r>
              <a:rPr lang="en-US" sz="7500" dirty="0" smtClean="0"/>
              <a:t>Propaganda</a:t>
            </a:r>
            <a:endParaRPr lang="en-US" sz="7500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33400" y="5525869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dirty="0"/>
              <a:t>Principles of Visual Design LCC 2720</a:t>
            </a:r>
            <a:br>
              <a:rPr lang="en-US" dirty="0"/>
            </a:br>
            <a:r>
              <a:rPr lang="en-US" dirty="0"/>
              <a:t>Instructor: Brian </a:t>
            </a:r>
            <a:r>
              <a:rPr lang="en-US" dirty="0" smtClean="0"/>
              <a:t>Schrank</a:t>
            </a:r>
            <a:endParaRPr lang="en-US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Levels of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Systemic Propaganda</a:t>
            </a:r>
          </a:p>
          <a:p>
            <a:pPr lvl="1"/>
            <a:r>
              <a:rPr lang="en-US" dirty="0" smtClean="0"/>
              <a:t>Pervasive</a:t>
            </a:r>
          </a:p>
          <a:p>
            <a:pPr lvl="1"/>
            <a:r>
              <a:rPr lang="en-US" dirty="0" smtClean="0"/>
              <a:t>Repeated often</a:t>
            </a:r>
          </a:p>
          <a:p>
            <a:pPr lvl="1"/>
            <a:r>
              <a:rPr lang="en-US" dirty="0" smtClean="0"/>
              <a:t>Top-down</a:t>
            </a:r>
          </a:p>
          <a:p>
            <a:pPr lvl="1"/>
            <a:r>
              <a:rPr lang="en-US" dirty="0" smtClean="0"/>
              <a:t>Creates “common sense”</a:t>
            </a:r>
          </a:p>
          <a:p>
            <a:r>
              <a:rPr lang="en-US" dirty="0" smtClean="0"/>
              <a:t>Acute Propaganda</a:t>
            </a:r>
          </a:p>
          <a:p>
            <a:pPr lvl="1"/>
            <a:r>
              <a:rPr lang="en-US" dirty="0" smtClean="0"/>
              <a:t>Not pervasive</a:t>
            </a:r>
          </a:p>
          <a:p>
            <a:pPr lvl="1"/>
            <a:r>
              <a:rPr lang="en-US" dirty="0" smtClean="0"/>
              <a:t>Unusual to see</a:t>
            </a:r>
          </a:p>
          <a:p>
            <a:pPr lvl="1"/>
            <a:r>
              <a:rPr lang="en-US" dirty="0" smtClean="0"/>
              <a:t>Bottom-up</a:t>
            </a:r>
          </a:p>
          <a:p>
            <a:pPr lvl="1"/>
            <a:r>
              <a:rPr lang="en-US" dirty="0" smtClean="0"/>
              <a:t>Challenges “common sense”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5638800" y="4419600"/>
            <a:ext cx="609600" cy="1905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696200" y="4038600"/>
            <a:ext cx="685800" cy="1905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6705600" y="4419600"/>
            <a:ext cx="304800" cy="1524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5105400" y="4038600"/>
            <a:ext cx="152400" cy="12192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n_accomplished499x3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5615"/>
            <a:ext cx="3813822" cy="2881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Determines “common sense”</a:t>
            </a:r>
          </a:p>
          <a:p>
            <a:r>
              <a:rPr lang="en-US" dirty="0" smtClean="0"/>
              <a:t>Liberals see it in:</a:t>
            </a:r>
          </a:p>
          <a:p>
            <a:pPr lvl="1"/>
            <a:r>
              <a:rPr lang="en-US" dirty="0" smtClean="0"/>
              <a:t>the popular belief of American </a:t>
            </a:r>
            <a:r>
              <a:rPr lang="en-US" dirty="0" smtClean="0"/>
              <a:t>Exceptionalism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 descr="0_62_320_beck_fh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535" y="3581398"/>
            <a:ext cx="3780465" cy="2835349"/>
          </a:xfrm>
          <a:prstGeom prst="rect">
            <a:avLst/>
          </a:prstGeom>
        </p:spPr>
      </p:pic>
      <p:pic>
        <p:nvPicPr>
          <p:cNvPr id="4" name="Picture 3" descr="blood_flag B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535" y="3581399"/>
            <a:ext cx="2286000" cy="28353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Determines “common sense”</a:t>
            </a:r>
          </a:p>
          <a:p>
            <a:r>
              <a:rPr lang="en-US" dirty="0" smtClean="0"/>
              <a:t>Conservatives see it in:</a:t>
            </a:r>
          </a:p>
          <a:p>
            <a:pPr lvl="1"/>
            <a:r>
              <a:rPr lang="en-US" dirty="0" smtClean="0"/>
              <a:t>the liberal bias of mainstream media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elite-liberal-media-climate-chan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1400"/>
            <a:ext cx="5072280" cy="2837688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581400"/>
            <a:ext cx="3788460" cy="28376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Determines “common sense”</a:t>
            </a:r>
          </a:p>
          <a:p>
            <a:r>
              <a:rPr lang="en-US" dirty="0" smtClean="0"/>
              <a:t>Anarchists see it in:</a:t>
            </a:r>
          </a:p>
          <a:p>
            <a:pPr lvl="1"/>
            <a:r>
              <a:rPr lang="en-US" dirty="0" smtClean="0"/>
              <a:t>the popular desire to consume and acquire products</a:t>
            </a:r>
          </a:p>
          <a:p>
            <a:pPr lvl="1"/>
            <a:endParaRPr lang="en-US" dirty="0" smtClean="0"/>
          </a:p>
        </p:txBody>
      </p:sp>
      <p:pic>
        <p:nvPicPr>
          <p:cNvPr id="6" name="Picture 5" descr="steve-jo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1400"/>
            <a:ext cx="3657600" cy="3251200"/>
          </a:xfrm>
          <a:prstGeom prst="rect">
            <a:avLst/>
          </a:prstGeom>
        </p:spPr>
      </p:pic>
      <p:pic>
        <p:nvPicPr>
          <p:cNvPr id="8" name="Picture 7" descr="Car-Poster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444" y="3581400"/>
            <a:ext cx="2286000" cy="3234906"/>
          </a:xfrm>
          <a:prstGeom prst="rect">
            <a:avLst/>
          </a:prstGeom>
        </p:spPr>
      </p:pic>
      <p:pic>
        <p:nvPicPr>
          <p:cNvPr id="9" name="Picture 8" descr="3052730276_15a7ba296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581400"/>
            <a:ext cx="2283844" cy="32349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Determines “common sense”</a:t>
            </a:r>
          </a:p>
          <a:p>
            <a:r>
              <a:rPr lang="en-US" dirty="0" smtClean="0"/>
              <a:t>Feminists see it in:</a:t>
            </a:r>
          </a:p>
          <a:p>
            <a:pPr lvl="1"/>
            <a:r>
              <a:rPr lang="en-US" dirty="0" smtClean="0"/>
              <a:t>the popular objectification of women in media</a:t>
            </a:r>
          </a:p>
          <a:p>
            <a:pPr lvl="1"/>
            <a:endParaRPr lang="en-US" dirty="0" smtClean="0"/>
          </a:p>
        </p:txBody>
      </p:sp>
      <p:pic>
        <p:nvPicPr>
          <p:cNvPr id="7" name="Picture 6" descr="bmw-ad-copyra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2415322" cy="3276600"/>
          </a:xfrm>
          <a:prstGeom prst="rect">
            <a:avLst/>
          </a:prstGeom>
        </p:spPr>
      </p:pic>
      <p:pic>
        <p:nvPicPr>
          <p:cNvPr id="12" name="Picture 11" descr="Doaxbvbo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311" y="3428998"/>
            <a:ext cx="2345126" cy="3276601"/>
          </a:xfrm>
          <a:prstGeom prst="rect">
            <a:avLst/>
          </a:prstGeom>
        </p:spPr>
      </p:pic>
      <p:pic>
        <p:nvPicPr>
          <p:cNvPr id="15" name="Picture 14" descr="bayonetta-wallpaper-gam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322" y="3429000"/>
            <a:ext cx="3234860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Determines “common sense”</a:t>
            </a:r>
          </a:p>
          <a:p>
            <a:r>
              <a:rPr lang="en-US" dirty="0" smtClean="0"/>
              <a:t>Feminists see it in:</a:t>
            </a:r>
          </a:p>
          <a:p>
            <a:pPr lvl="1"/>
            <a:r>
              <a:rPr lang="en-US" dirty="0" smtClean="0"/>
              <a:t>the sexism toward women in politics</a:t>
            </a:r>
          </a:p>
          <a:p>
            <a:pPr lvl="1"/>
            <a:endParaRPr lang="en-US" dirty="0" smtClean="0"/>
          </a:p>
        </p:txBody>
      </p:sp>
      <p:pic>
        <p:nvPicPr>
          <p:cNvPr id="13" name="Picture 12" descr="sarah_palin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429000"/>
            <a:ext cx="2637263" cy="3276600"/>
          </a:xfrm>
          <a:prstGeom prst="rect">
            <a:avLst/>
          </a:prstGeom>
        </p:spPr>
      </p:pic>
      <p:pic>
        <p:nvPicPr>
          <p:cNvPr id="8" name="Picture 7" descr="clintonAP1712_468x5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915" y="3429000"/>
            <a:ext cx="2590285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Levels of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Systemic Propaganda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Pervasive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Repeated often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Top-down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Creates “common sense”</a:t>
            </a:r>
          </a:p>
          <a:p>
            <a:r>
              <a:rPr lang="en-US" dirty="0" smtClean="0"/>
              <a:t>Acute Propaganda</a:t>
            </a:r>
          </a:p>
          <a:p>
            <a:pPr lvl="1"/>
            <a:r>
              <a:rPr lang="en-US" dirty="0" smtClean="0"/>
              <a:t>Not pervasive</a:t>
            </a:r>
          </a:p>
          <a:p>
            <a:pPr lvl="1"/>
            <a:r>
              <a:rPr lang="en-US" dirty="0" smtClean="0"/>
              <a:t>Unusual to see</a:t>
            </a:r>
          </a:p>
          <a:p>
            <a:pPr lvl="1"/>
            <a:r>
              <a:rPr lang="en-US" dirty="0" smtClean="0"/>
              <a:t>Bottom-up</a:t>
            </a:r>
          </a:p>
          <a:p>
            <a:pPr lvl="1"/>
            <a:r>
              <a:rPr lang="en-US" dirty="0" smtClean="0"/>
              <a:t>Challenges “common sense”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16200000" scaled="0"/>
            <a:tileRect/>
          </a:gradFill>
          <a:effectLst>
            <a:outerShdw blurRad="40000" dist="23000" dir="5400000" rotWithShape="0">
              <a:srgbClr val="000000">
                <a:alpha val="2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5638800" y="4419600"/>
            <a:ext cx="609600" cy="1905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696200" y="4038600"/>
            <a:ext cx="685800" cy="1905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6705600" y="4419600"/>
            <a:ext cx="304800" cy="1524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5105400" y="4038600"/>
            <a:ext cx="152400" cy="12192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Propaganda</a:t>
            </a:r>
            <a:endParaRPr lang="en-US" dirty="0"/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181600" cy="4373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Advance American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Exceptionalism</a:t>
            </a: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Challenge American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Exceptionalism</a:t>
            </a:r>
            <a:endParaRPr lang="en-US" dirty="0" smtClean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Acute Propaganda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american-empi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2799"/>
            <a:ext cx="2806811" cy="3586482"/>
          </a:xfrm>
          <a:prstGeom prst="rect">
            <a:avLst/>
          </a:prstGeom>
        </p:spPr>
      </p:pic>
      <p:pic>
        <p:nvPicPr>
          <p:cNvPr id="13" name="Picture 12" descr="mn_accomplished499x3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2" y="1192216"/>
            <a:ext cx="2401798" cy="1855784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0_62_320_beck_fh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798" y="1192216"/>
            <a:ext cx="2353826" cy="1765368"/>
          </a:xfrm>
          <a:prstGeom prst="rect">
            <a:avLst/>
          </a:prstGeom>
        </p:spPr>
      </p:pic>
      <p:pic>
        <p:nvPicPr>
          <p:cNvPr id="12" name="Picture 11" descr="cohen-500.jpg"/>
          <p:cNvPicPr>
            <a:picLocks noChangeAspect="1"/>
          </p:cNvPicPr>
          <p:nvPr/>
        </p:nvPicPr>
        <p:blipFill>
          <a:blip r:embed="rId5"/>
          <a:srcRect l="13099" r="12539"/>
          <a:stretch>
            <a:fillRect/>
          </a:stretch>
        </p:blipFill>
        <p:spPr>
          <a:xfrm>
            <a:off x="2806811" y="3352799"/>
            <a:ext cx="2667000" cy="35864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Acute Propaganda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181600" cy="4373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Liberal Bias in Mass Media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Tea Party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Take America Back Convention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Glenn Beck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roduce.jpg"/>
          <p:cNvPicPr>
            <a:picLocks noChangeAspect="1"/>
          </p:cNvPicPr>
          <p:nvPr/>
        </p:nvPicPr>
        <p:blipFill>
          <a:blip r:embed="rId2">
            <a:lum bright="35000" contrast="32000"/>
          </a:blip>
          <a:stretch>
            <a:fillRect/>
          </a:stretch>
        </p:blipFill>
        <p:spPr>
          <a:xfrm>
            <a:off x="0" y="-70646"/>
            <a:ext cx="9144000" cy="6999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Acute Propaganda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0_62_320_beck_fh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5376"/>
            <a:ext cx="4518968" cy="3389223"/>
          </a:xfrm>
          <a:prstGeom prst="rect">
            <a:avLst/>
          </a:prstGeom>
        </p:spPr>
      </p:pic>
      <p:pic>
        <p:nvPicPr>
          <p:cNvPr id="12" name="Picture 11" descr="Take-America-Back-Convention-252x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946" y="3537022"/>
            <a:ext cx="2890908" cy="3441556"/>
          </a:xfrm>
          <a:prstGeom prst="rect">
            <a:avLst/>
          </a:prstGeom>
        </p:spPr>
      </p:pic>
      <p:pic>
        <p:nvPicPr>
          <p:cNvPr id="14" name="Picture 13" descr="elite-liberal-media-climate-chan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3829"/>
            <a:ext cx="2459748" cy="1376107"/>
          </a:xfrm>
          <a:prstGeom prst="rect">
            <a:avLst/>
          </a:prstGeom>
        </p:spPr>
      </p:pic>
      <p:pic>
        <p:nvPicPr>
          <p:cNvPr id="15" name="Picture 14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333829"/>
            <a:ext cx="1837175" cy="137610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Acute Propaganda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181600" cy="4373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Consumerism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Anti-consumerism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Acute Propaganda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steve-jo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65" y="1421092"/>
            <a:ext cx="2106778" cy="1872692"/>
          </a:xfrm>
          <a:prstGeom prst="rect">
            <a:avLst/>
          </a:prstGeom>
        </p:spPr>
      </p:pic>
      <p:pic>
        <p:nvPicPr>
          <p:cNvPr id="22" name="Picture 21" descr="Car-Poster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413294"/>
            <a:ext cx="1316736" cy="1863306"/>
          </a:xfrm>
          <a:prstGeom prst="rect">
            <a:avLst/>
          </a:prstGeom>
        </p:spPr>
      </p:pic>
      <p:pic>
        <p:nvPicPr>
          <p:cNvPr id="23" name="Picture 22" descr="3052730276_15a7ba296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005" y="1417638"/>
            <a:ext cx="1315494" cy="1863306"/>
          </a:xfrm>
          <a:prstGeom prst="rect">
            <a:avLst/>
          </a:prstGeom>
        </p:spPr>
      </p:pic>
      <p:pic>
        <p:nvPicPr>
          <p:cNvPr id="24" name="Picture 23" descr="incorporated_states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32200"/>
            <a:ext cx="2743200" cy="1625600"/>
          </a:xfrm>
          <a:prstGeom prst="rect">
            <a:avLst/>
          </a:prstGeom>
        </p:spPr>
      </p:pic>
      <p:pic>
        <p:nvPicPr>
          <p:cNvPr id="25" name="Picture 24" descr="Anti-consumerism_poster.jpg"/>
          <p:cNvPicPr>
            <a:picLocks noChangeAspect="1"/>
          </p:cNvPicPr>
          <p:nvPr/>
        </p:nvPicPr>
        <p:blipFill>
          <a:blip r:embed="rId6"/>
          <a:srcRect l="3370" t="5785" r="3965" b="3149"/>
          <a:stretch>
            <a:fillRect/>
          </a:stretch>
        </p:blipFill>
        <p:spPr>
          <a:xfrm>
            <a:off x="2436942" y="3632200"/>
            <a:ext cx="2592258" cy="329475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Propaganda</a:t>
            </a:r>
            <a:endParaRPr lang="en-US" dirty="0"/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181600" cy="4373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Sexism in Mass Media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Objectification of Women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Feminist Protest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Challenge Objectification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Acute Propaganda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bmw-ad-copyra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" y="1219202"/>
            <a:ext cx="1685107" cy="2285998"/>
          </a:xfrm>
          <a:prstGeom prst="rect">
            <a:avLst/>
          </a:prstGeom>
        </p:spPr>
      </p:pic>
      <p:pic>
        <p:nvPicPr>
          <p:cNvPr id="20" name="Picture 19" descr="bayonetta-wallpaper-ga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19202"/>
            <a:ext cx="2256877" cy="2285998"/>
          </a:xfrm>
          <a:prstGeom prst="rect">
            <a:avLst/>
          </a:prstGeom>
        </p:spPr>
      </p:pic>
      <p:pic>
        <p:nvPicPr>
          <p:cNvPr id="15" name="Picture 14" descr="Doaxbvb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19200"/>
            <a:ext cx="1636133" cy="2285999"/>
          </a:xfrm>
          <a:prstGeom prst="rect">
            <a:avLst/>
          </a:prstGeom>
        </p:spPr>
      </p:pic>
      <p:pic>
        <p:nvPicPr>
          <p:cNvPr id="26" name="Picture 25" descr="dove-pro-age-merinet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" y="3846421"/>
            <a:ext cx="3797187" cy="2325777"/>
          </a:xfrm>
          <a:prstGeom prst="rect">
            <a:avLst/>
          </a:prstGeom>
        </p:spPr>
      </p:pic>
      <p:pic>
        <p:nvPicPr>
          <p:cNvPr id="27" name="Picture 26" descr="feminis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348" y="3962400"/>
            <a:ext cx="1597252" cy="21335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Propaganda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Presents what is NOT present in mass media</a:t>
            </a:r>
          </a:p>
          <a:p>
            <a:r>
              <a:rPr lang="en-US" dirty="0" smtClean="0"/>
              <a:t>Exposes mainstream bias</a:t>
            </a:r>
          </a:p>
          <a:p>
            <a:r>
              <a:rPr lang="en-US" dirty="0" smtClean="0"/>
              <a:t>Challenges social conventions</a:t>
            </a:r>
          </a:p>
          <a:p>
            <a:r>
              <a:rPr lang="en-US" dirty="0" smtClean="0"/>
              <a:t>Redefines “common sense”</a:t>
            </a:r>
            <a:endParaRPr lang="en-US" dirty="0"/>
          </a:p>
        </p:txBody>
      </p:sp>
      <p:pic>
        <p:nvPicPr>
          <p:cNvPr id="4" name="Picture 3" descr="dove-pro-age-merinete.jpg"/>
          <p:cNvPicPr>
            <a:picLocks noChangeAspect="1"/>
          </p:cNvPicPr>
          <p:nvPr/>
        </p:nvPicPr>
        <p:blipFill>
          <a:blip r:embed="rId2"/>
          <a:srcRect r="6021"/>
          <a:stretch>
            <a:fillRect/>
          </a:stretch>
        </p:blipFill>
        <p:spPr>
          <a:xfrm>
            <a:off x="5575413" y="4191000"/>
            <a:ext cx="3568587" cy="2325777"/>
          </a:xfrm>
          <a:prstGeom prst="rect">
            <a:avLst/>
          </a:prstGeom>
        </p:spPr>
      </p:pic>
      <p:pic>
        <p:nvPicPr>
          <p:cNvPr id="5" name="Picture 4" descr="Anti-consumerism_poster.jpg"/>
          <p:cNvPicPr>
            <a:picLocks noChangeAspect="1"/>
          </p:cNvPicPr>
          <p:nvPr/>
        </p:nvPicPr>
        <p:blipFill>
          <a:blip r:embed="rId3"/>
          <a:srcRect l="3370" t="5785" r="3965" b="3149"/>
          <a:stretch>
            <a:fillRect/>
          </a:stretch>
        </p:blipFill>
        <p:spPr>
          <a:xfrm>
            <a:off x="3733800" y="4191001"/>
            <a:ext cx="1829880" cy="2325776"/>
          </a:xfrm>
          <a:prstGeom prst="rect">
            <a:avLst/>
          </a:prstGeom>
        </p:spPr>
      </p:pic>
      <p:pic>
        <p:nvPicPr>
          <p:cNvPr id="6" name="Picture 5" descr="Take-America-Back-Convention-252x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190999"/>
            <a:ext cx="1953653" cy="2325777"/>
          </a:xfrm>
          <a:prstGeom prst="rect">
            <a:avLst/>
          </a:prstGeom>
        </p:spPr>
      </p:pic>
      <p:pic>
        <p:nvPicPr>
          <p:cNvPr id="7" name="Picture 6" descr="american-empir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0998"/>
            <a:ext cx="1820173" cy="232577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Political</a:t>
            </a:r>
          </a:p>
          <a:p>
            <a:pPr lvl="1"/>
            <a:r>
              <a:rPr lang="en-US" dirty="0" smtClean="0"/>
              <a:t>Governments, </a:t>
            </a:r>
            <a:r>
              <a:rPr lang="en-US" dirty="0" smtClean="0"/>
              <a:t>Political Parties</a:t>
            </a:r>
            <a:endParaRPr lang="en-US" dirty="0" smtClean="0"/>
          </a:p>
          <a:p>
            <a:r>
              <a:rPr lang="en-US" dirty="0" smtClean="0"/>
              <a:t>Ideological</a:t>
            </a:r>
          </a:p>
          <a:p>
            <a:pPr lvl="1"/>
            <a:r>
              <a:rPr lang="en-US" dirty="0" smtClean="0"/>
              <a:t>Special Interest Groups</a:t>
            </a:r>
          </a:p>
          <a:p>
            <a:pPr lvl="1"/>
            <a:r>
              <a:rPr lang="en-US" dirty="0" smtClean="0"/>
              <a:t>Anti-Government</a:t>
            </a:r>
          </a:p>
          <a:p>
            <a:pPr lvl="1"/>
            <a:r>
              <a:rPr lang="en-US" dirty="0" smtClean="0"/>
              <a:t>Anti-Corporate</a:t>
            </a:r>
          </a:p>
          <a:p>
            <a:r>
              <a:rPr lang="en-US" dirty="0" smtClean="0"/>
              <a:t>Commercial</a:t>
            </a:r>
          </a:p>
          <a:p>
            <a:pPr lvl="1"/>
            <a:r>
              <a:rPr lang="en-US" dirty="0" smtClean="0"/>
              <a:t>Corporations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Political</a:t>
            </a:r>
          </a:p>
          <a:p>
            <a:pPr lvl="1"/>
            <a:r>
              <a:rPr lang="en-US" dirty="0" smtClean="0"/>
              <a:t>Governments, </a:t>
            </a:r>
            <a:r>
              <a:rPr lang="en-US" dirty="0" smtClean="0"/>
              <a:t>Political Parties</a:t>
            </a:r>
            <a:endParaRPr lang="en-US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Purposes of Political Propaganda:</a:t>
            </a:r>
          </a:p>
          <a:p>
            <a:pPr lvl="1"/>
            <a:r>
              <a:rPr lang="en-US" dirty="0" smtClean="0"/>
              <a:t>Ensure the masses perform civil </a:t>
            </a:r>
            <a:r>
              <a:rPr lang="en-US" dirty="0"/>
              <a:t>d</a:t>
            </a:r>
            <a:r>
              <a:rPr lang="en-US" dirty="0" smtClean="0"/>
              <a:t>uties</a:t>
            </a:r>
          </a:p>
          <a:p>
            <a:pPr lvl="1"/>
            <a:r>
              <a:rPr lang="en-US" dirty="0" smtClean="0"/>
              <a:t>Nationalism, national solidarity, patriotism</a:t>
            </a:r>
          </a:p>
          <a:p>
            <a:pPr lvl="1"/>
            <a:r>
              <a:rPr lang="en-US" dirty="0" smtClean="0"/>
              <a:t>World War II war effort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Design (Historica</a:t>
            </a:r>
            <a:r>
              <a:rPr lang="en-US" dirty="0"/>
              <a:t>l</a:t>
            </a:r>
            <a:r>
              <a:rPr lang="en-US" dirty="0" smtClean="0"/>
              <a:t>)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 Bold</a:t>
            </a:r>
          </a:p>
          <a:p>
            <a:pPr lvl="1"/>
            <a:r>
              <a:rPr lang="en-US" dirty="0" smtClean="0"/>
              <a:t>Simple Shapes</a:t>
            </a:r>
          </a:p>
          <a:p>
            <a:pPr lvl="1"/>
            <a:r>
              <a:rPr lang="en-US" dirty="0" smtClean="0"/>
              <a:t>Simple Color Palettes (at least one primary color)</a:t>
            </a:r>
          </a:p>
          <a:p>
            <a:pPr lvl="1"/>
            <a:r>
              <a:rPr lang="en-US" dirty="0" smtClean="0"/>
              <a:t>High Contrast</a:t>
            </a:r>
          </a:p>
          <a:p>
            <a:r>
              <a:rPr lang="en-US" dirty="0" smtClean="0"/>
              <a:t>Be Dynamic</a:t>
            </a:r>
          </a:p>
          <a:p>
            <a:pPr lvl="1"/>
            <a:r>
              <a:rPr lang="en-US" dirty="0" smtClean="0"/>
              <a:t>Energetic</a:t>
            </a:r>
          </a:p>
          <a:p>
            <a:pPr lvl="1"/>
            <a:r>
              <a:rPr lang="en-US" dirty="0" smtClean="0"/>
              <a:t>Diagonal Compositions</a:t>
            </a:r>
          </a:p>
          <a:p>
            <a:r>
              <a:rPr lang="en-US" dirty="0" smtClean="0"/>
              <a:t>Fuse Ideas</a:t>
            </a:r>
          </a:p>
          <a:p>
            <a:pPr lvl="1"/>
            <a:r>
              <a:rPr lang="en-US" dirty="0" smtClean="0"/>
              <a:t>Merge </a:t>
            </a:r>
            <a:r>
              <a:rPr lang="en-US" b="1" dirty="0" smtClean="0"/>
              <a:t>Fear </a:t>
            </a:r>
            <a:r>
              <a:rPr lang="en-US" dirty="0" smtClean="0"/>
              <a:t>into the Message</a:t>
            </a:r>
          </a:p>
          <a:p>
            <a:pPr lvl="1"/>
            <a:r>
              <a:rPr lang="en-US" dirty="0" smtClean="0"/>
              <a:t>Merge </a:t>
            </a:r>
            <a:r>
              <a:rPr lang="en-US" b="1" dirty="0" smtClean="0"/>
              <a:t>Desire </a:t>
            </a:r>
            <a:r>
              <a:rPr lang="en-US" dirty="0" smtClean="0"/>
              <a:t>into the Message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Two Levels of Propaganda</a:t>
            </a:r>
          </a:p>
          <a:p>
            <a:pPr lvl="1"/>
            <a:r>
              <a:rPr lang="en-US" dirty="0" smtClean="0"/>
              <a:t>Systemic (pervasive</a:t>
            </a:r>
            <a:r>
              <a:rPr lang="en-US" smtClean="0"/>
              <a:t>, status </a:t>
            </a:r>
            <a:r>
              <a:rPr lang="en-US" dirty="0" smtClean="0"/>
              <a:t>quo)</a:t>
            </a:r>
          </a:p>
          <a:p>
            <a:pPr lvl="1"/>
            <a:r>
              <a:rPr lang="en-US" dirty="0" smtClean="0"/>
              <a:t>Acute (protest, challenge status quo)</a:t>
            </a:r>
          </a:p>
          <a:p>
            <a:r>
              <a:rPr lang="en-US" dirty="0" smtClean="0"/>
              <a:t>Three Types of </a:t>
            </a:r>
            <a:r>
              <a:rPr lang="en-US" dirty="0" smtClean="0"/>
              <a:t>Propaganda</a:t>
            </a:r>
          </a:p>
          <a:p>
            <a:pPr lvl="1"/>
            <a:r>
              <a:rPr lang="en-US" dirty="0" smtClean="0"/>
              <a:t>Political</a:t>
            </a:r>
          </a:p>
          <a:p>
            <a:pPr lvl="1"/>
            <a:r>
              <a:rPr lang="en-US" dirty="0" smtClean="0"/>
              <a:t>Ideological</a:t>
            </a:r>
          </a:p>
          <a:p>
            <a:pPr lvl="1"/>
            <a:r>
              <a:rPr lang="en-US" dirty="0" smtClean="0"/>
              <a:t>Commercial</a:t>
            </a:r>
          </a:p>
          <a:p>
            <a:r>
              <a:rPr lang="en-US" dirty="0" smtClean="0"/>
              <a:t>International Propaganda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dirty="0" smtClean="0"/>
              <a:t>Civil Duties: Production (connecting work, war)</a:t>
            </a:r>
            <a:endParaRPr lang="en-US" dirty="0"/>
          </a:p>
        </p:txBody>
      </p:sp>
      <p:pic>
        <p:nvPicPr>
          <p:cNvPr id="9" name="Picture 8" descr="more_produc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562" y="2286000"/>
            <a:ext cx="3077238" cy="4299585"/>
          </a:xfrm>
          <a:prstGeom prst="rect">
            <a:avLst/>
          </a:prstGeom>
        </p:spPr>
      </p:pic>
      <p:pic>
        <p:nvPicPr>
          <p:cNvPr id="10" name="Picture 9" descr="dont_let_him_d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095" y="2286000"/>
            <a:ext cx="2882011" cy="4299586"/>
          </a:xfrm>
          <a:prstGeom prst="rect">
            <a:avLst/>
          </a:prstGeom>
        </p:spPr>
      </p:pic>
      <p:pic>
        <p:nvPicPr>
          <p:cNvPr id="13" name="Picture 12" descr="PropagandaNaziJapaneseMonst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" y="2286000"/>
            <a:ext cx="2866391" cy="429958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Civil Duties: Production (worker = warrior)</a:t>
            </a:r>
            <a:endParaRPr lang="en-US" dirty="0"/>
          </a:p>
        </p:txBody>
      </p:sp>
      <p:pic>
        <p:nvPicPr>
          <p:cNvPr id="7" name="Picture 6" descr="ww0207-50.jpg"/>
          <p:cNvPicPr>
            <a:picLocks noChangeAspect="1"/>
          </p:cNvPicPr>
          <p:nvPr/>
        </p:nvPicPr>
        <p:blipFill>
          <a:blip r:embed="rId2">
            <a:lum contrast="15000"/>
          </a:blip>
          <a:stretch>
            <a:fillRect/>
          </a:stretch>
        </p:blipFill>
        <p:spPr>
          <a:xfrm>
            <a:off x="3309931" y="2252661"/>
            <a:ext cx="5757869" cy="4299585"/>
          </a:xfrm>
          <a:prstGeom prst="rect">
            <a:avLst/>
          </a:prstGeom>
        </p:spPr>
      </p:pic>
      <p:pic>
        <p:nvPicPr>
          <p:cNvPr id="8" name="Picture 7" descr="19730004-030ref.jpg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128041" y="2099309"/>
            <a:ext cx="3020518" cy="460629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Civil Duties: Production </a:t>
            </a:r>
            <a:r>
              <a:rPr lang="en-US" sz="2200" dirty="0" smtClean="0"/>
              <a:t>(women taking over men’s duties)</a:t>
            </a:r>
            <a:endParaRPr lang="en-US" sz="2200" dirty="0"/>
          </a:p>
        </p:txBody>
      </p:sp>
      <p:pic>
        <p:nvPicPr>
          <p:cNvPr id="7" name="Picture 6" descr="Picture-1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" y="2209800"/>
            <a:ext cx="2947886" cy="4433622"/>
          </a:xfrm>
          <a:prstGeom prst="rect">
            <a:avLst/>
          </a:prstGeom>
        </p:spPr>
      </p:pic>
      <p:pic>
        <p:nvPicPr>
          <p:cNvPr id="8" name="Picture 7" descr="we_can_do_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796" y="2209800"/>
            <a:ext cx="3421004" cy="4433622"/>
          </a:xfrm>
          <a:prstGeom prst="rect">
            <a:avLst/>
          </a:prstGeom>
        </p:spPr>
      </p:pic>
      <p:pic>
        <p:nvPicPr>
          <p:cNvPr id="14" name="Picture 13" descr="women_woman_factory_worker_world_war_two_art_poster-p228091910814577615tdcp_400.jpg"/>
          <p:cNvPicPr>
            <a:picLocks noChangeAspect="1"/>
          </p:cNvPicPr>
          <p:nvPr/>
        </p:nvPicPr>
        <p:blipFill>
          <a:blip r:embed="rId4">
            <a:lum contrast="29000"/>
          </a:blip>
          <a:srcRect l="14000" t="3500" r="15500" b="5000"/>
          <a:stretch>
            <a:fillRect/>
          </a:stretch>
        </p:blipFill>
        <p:spPr>
          <a:xfrm>
            <a:off x="6396428" y="2209800"/>
            <a:ext cx="2671372" cy="34671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Civil Duties: Health (good health is your duty)</a:t>
            </a:r>
            <a:endParaRPr lang="en-US" dirty="0"/>
          </a:p>
        </p:txBody>
      </p:sp>
      <p:pic>
        <p:nvPicPr>
          <p:cNvPr id="6" name="Picture 5" descr="ww1646-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2971800" cy="4540249"/>
          </a:xfrm>
          <a:prstGeom prst="rect">
            <a:avLst/>
          </a:prstGeom>
        </p:spPr>
      </p:pic>
      <p:pic>
        <p:nvPicPr>
          <p:cNvPr id="9" name="Picture 8" descr="SyphilisDinosau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1" y="2133599"/>
            <a:ext cx="3024392" cy="4540249"/>
          </a:xfrm>
          <a:prstGeom prst="rect">
            <a:avLst/>
          </a:prstGeom>
        </p:spPr>
      </p:pic>
      <p:pic>
        <p:nvPicPr>
          <p:cNvPr id="10" name="Picture 9" descr="modern-british-posters-0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193" y="2133600"/>
            <a:ext cx="2996564" cy="454024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Civil Duties: Health (fear tactics)</a:t>
            </a:r>
            <a:endParaRPr lang="en-US" dirty="0"/>
          </a:p>
        </p:txBody>
      </p:sp>
      <p:pic>
        <p:nvPicPr>
          <p:cNvPr id="8" name="Picture 7" descr="Vintage_STD_Propaganda_Posters_15.jpg"/>
          <p:cNvPicPr>
            <a:picLocks noChangeAspect="1"/>
          </p:cNvPicPr>
          <p:nvPr/>
        </p:nvPicPr>
        <p:blipFill>
          <a:blip r:embed="rId2">
            <a:lum contrast="17000"/>
          </a:blip>
          <a:stretch>
            <a:fillRect/>
          </a:stretch>
        </p:blipFill>
        <p:spPr>
          <a:xfrm>
            <a:off x="7043942" y="2245894"/>
            <a:ext cx="2100057" cy="3014436"/>
          </a:xfrm>
          <a:prstGeom prst="rect">
            <a:avLst/>
          </a:prstGeom>
        </p:spPr>
      </p:pic>
      <p:pic>
        <p:nvPicPr>
          <p:cNvPr id="12" name="Picture 11" descr="capsule_syphilis_lg.jpg"/>
          <p:cNvPicPr>
            <a:picLocks noChangeAspect="1"/>
          </p:cNvPicPr>
          <p:nvPr/>
        </p:nvPicPr>
        <p:blipFill>
          <a:blip r:embed="rId3">
            <a:lum contrast="35000"/>
          </a:blip>
          <a:stretch>
            <a:fillRect/>
          </a:stretch>
        </p:blipFill>
        <p:spPr>
          <a:xfrm>
            <a:off x="0" y="2245894"/>
            <a:ext cx="3505200" cy="4612105"/>
          </a:xfrm>
          <a:prstGeom prst="rect">
            <a:avLst/>
          </a:prstGeom>
        </p:spPr>
      </p:pic>
      <p:pic>
        <p:nvPicPr>
          <p:cNvPr id="13" name="Picture 12" descr="capsule_VD_ship_lg.jpg"/>
          <p:cNvPicPr>
            <a:picLocks noChangeAspect="1"/>
          </p:cNvPicPr>
          <p:nvPr/>
        </p:nvPicPr>
        <p:blipFill>
          <a:blip r:embed="rId4">
            <a:lum contrast="35000"/>
          </a:blip>
          <a:stretch>
            <a:fillRect/>
          </a:stretch>
        </p:blipFill>
        <p:spPr>
          <a:xfrm>
            <a:off x="3505200" y="2245894"/>
            <a:ext cx="3538743" cy="461210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Civil Duties: Rationing (fear tactics)</a:t>
            </a:r>
            <a:endParaRPr lang="en-US" dirty="0"/>
          </a:p>
        </p:txBody>
      </p:sp>
      <p:pic>
        <p:nvPicPr>
          <p:cNvPr id="7" name="Picture 6" descr="ridewi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799"/>
            <a:ext cx="3657600" cy="4713403"/>
          </a:xfrm>
          <a:prstGeom prst="rect">
            <a:avLst/>
          </a:prstGeom>
        </p:spPr>
      </p:pic>
      <p:pic>
        <p:nvPicPr>
          <p:cNvPr id="14" name="Picture 13" descr="ww0207-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566" y="2144597"/>
            <a:ext cx="1834434" cy="2579803"/>
          </a:xfrm>
          <a:prstGeom prst="rect">
            <a:avLst/>
          </a:prstGeom>
        </p:spPr>
      </p:pic>
      <p:pic>
        <p:nvPicPr>
          <p:cNvPr id="15" name="Picture 14" descr="was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209798"/>
            <a:ext cx="3657600" cy="47749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Rationing (connections to strength)</a:t>
            </a:r>
            <a:endParaRPr lang="en-US" dirty="0"/>
          </a:p>
        </p:txBody>
      </p:sp>
      <p:pic>
        <p:nvPicPr>
          <p:cNvPr id="6" name="Picture 5" descr="AAED002232.jpg"/>
          <p:cNvPicPr>
            <a:picLocks noChangeAspect="1"/>
          </p:cNvPicPr>
          <p:nvPr/>
        </p:nvPicPr>
        <p:blipFill>
          <a:blip r:embed="rId2">
            <a:lum contrast="15000"/>
          </a:blip>
          <a:stretch>
            <a:fillRect/>
          </a:stretch>
        </p:blipFill>
        <p:spPr>
          <a:xfrm>
            <a:off x="6796174" y="2209798"/>
            <a:ext cx="2347826" cy="3314578"/>
          </a:xfrm>
          <a:prstGeom prst="rect">
            <a:avLst/>
          </a:prstGeom>
        </p:spPr>
      </p:pic>
      <p:pic>
        <p:nvPicPr>
          <p:cNvPr id="8" name="Picture 7" descr="ww1647-85.jpg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0" y="2209798"/>
            <a:ext cx="3402340" cy="4733365"/>
          </a:xfrm>
          <a:prstGeom prst="rect">
            <a:avLst/>
          </a:prstGeom>
        </p:spPr>
      </p:pic>
      <p:pic>
        <p:nvPicPr>
          <p:cNvPr id="9" name="Picture 8" descr="World_War_II_Patriotic_Posters_USA_Conservation_Fats_2LG.jpg"/>
          <p:cNvPicPr>
            <a:picLocks noChangeAspect="1"/>
          </p:cNvPicPr>
          <p:nvPr/>
        </p:nvPicPr>
        <p:blipFill>
          <a:blip r:embed="rId4">
            <a:lum contrast="15000"/>
          </a:blip>
          <a:stretch>
            <a:fillRect/>
          </a:stretch>
        </p:blipFill>
        <p:spPr>
          <a:xfrm>
            <a:off x="3402340" y="2209797"/>
            <a:ext cx="3393834" cy="473336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Support the Religious War</a:t>
            </a:r>
            <a:endParaRPr lang="en-US" dirty="0"/>
          </a:p>
        </p:txBody>
      </p:sp>
      <p:pic>
        <p:nvPicPr>
          <p:cNvPr id="12" name="Picture 11" descr="ww1645-30.jpg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0" y="2170558"/>
            <a:ext cx="3666397" cy="4763642"/>
          </a:xfrm>
          <a:prstGeom prst="rect">
            <a:avLst/>
          </a:prstGeom>
        </p:spPr>
      </p:pic>
      <p:pic>
        <p:nvPicPr>
          <p:cNvPr id="13" name="Picture 12" descr="propaganda2_12.jpg"/>
          <p:cNvPicPr>
            <a:picLocks noChangeAspect="1"/>
          </p:cNvPicPr>
          <p:nvPr/>
        </p:nvPicPr>
        <p:blipFill>
          <a:blip r:embed="rId3">
            <a:lum bright="6000" contrast="15000"/>
          </a:blip>
          <a:stretch>
            <a:fillRect/>
          </a:stretch>
        </p:blipFill>
        <p:spPr>
          <a:xfrm>
            <a:off x="3666396" y="2170557"/>
            <a:ext cx="5477603" cy="476364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Support the Religious War</a:t>
            </a:r>
            <a:endParaRPr lang="en-US" dirty="0"/>
          </a:p>
        </p:txBody>
      </p:sp>
      <p:pic>
        <p:nvPicPr>
          <p:cNvPr id="6" name="Picture 5" descr="ww1647-78.jpg"/>
          <p:cNvPicPr>
            <a:picLocks noChangeAspect="1"/>
          </p:cNvPicPr>
          <p:nvPr/>
        </p:nvPicPr>
        <p:blipFill>
          <a:blip r:embed="rId2">
            <a:lum bright="12000" contrast="29000"/>
          </a:blip>
          <a:stretch>
            <a:fillRect/>
          </a:stretch>
        </p:blipFill>
        <p:spPr>
          <a:xfrm>
            <a:off x="940026" y="2209800"/>
            <a:ext cx="3286534" cy="4648200"/>
          </a:xfrm>
          <a:prstGeom prst="rect">
            <a:avLst/>
          </a:prstGeom>
        </p:spPr>
      </p:pic>
      <p:pic>
        <p:nvPicPr>
          <p:cNvPr id="7" name="Picture 6" descr="deliver_us_from_evil.png"/>
          <p:cNvPicPr>
            <a:picLocks noChangeAspect="1"/>
          </p:cNvPicPr>
          <p:nvPr/>
        </p:nvPicPr>
        <p:blipFill>
          <a:blip r:embed="rId3">
            <a:lum contrast="26000"/>
          </a:blip>
          <a:stretch>
            <a:fillRect/>
          </a:stretch>
        </p:blipFill>
        <p:spPr>
          <a:xfrm>
            <a:off x="4521426" y="2209800"/>
            <a:ext cx="3250974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Soldier Silence through Fear</a:t>
            </a:r>
            <a:endParaRPr lang="en-US" dirty="0"/>
          </a:p>
        </p:txBody>
      </p:sp>
      <p:pic>
        <p:nvPicPr>
          <p:cNvPr id="8" name="Picture 7" descr="comrades,politics,poster,propaganda,war-fe06c9807bd99e14e0938fb07213d76a_h.jpg"/>
          <p:cNvPicPr>
            <a:picLocks noChangeAspect="1"/>
          </p:cNvPicPr>
          <p:nvPr/>
        </p:nvPicPr>
        <p:blipFill>
          <a:blip r:embed="rId2">
            <a:lum contrast="26000"/>
          </a:blip>
          <a:stretch>
            <a:fillRect/>
          </a:stretch>
        </p:blipFill>
        <p:spPr>
          <a:xfrm>
            <a:off x="0" y="2158409"/>
            <a:ext cx="2971800" cy="4699591"/>
          </a:xfrm>
          <a:prstGeom prst="rect">
            <a:avLst/>
          </a:prstGeom>
        </p:spPr>
      </p:pic>
      <p:pic>
        <p:nvPicPr>
          <p:cNvPr id="9" name="Picture 8" descr="someone_talked_nelson.tiff"/>
          <p:cNvPicPr>
            <a:picLocks noChangeAspect="1"/>
          </p:cNvPicPr>
          <p:nvPr/>
        </p:nvPicPr>
        <p:blipFill>
          <a:blip r:embed="rId3">
            <a:lum contrast="26000"/>
          </a:blip>
          <a:stretch>
            <a:fillRect/>
          </a:stretch>
        </p:blipFill>
        <p:spPr>
          <a:xfrm>
            <a:off x="2971800" y="2158408"/>
            <a:ext cx="3277441" cy="4699591"/>
          </a:xfrm>
          <a:prstGeom prst="rect">
            <a:avLst/>
          </a:prstGeom>
        </p:spPr>
      </p:pic>
      <p:pic>
        <p:nvPicPr>
          <p:cNvPr id="10" name="Picture 9" descr="ww1647-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240" y="2158408"/>
            <a:ext cx="2919689" cy="38324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Arose in WWI – WWII</a:t>
            </a:r>
            <a:endParaRPr lang="en-US" dirty="0"/>
          </a:p>
        </p:txBody>
      </p:sp>
      <p:pic>
        <p:nvPicPr>
          <p:cNvPr id="6" name="Picture 5" descr="pp_uk_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417638"/>
            <a:ext cx="3721100" cy="5080000"/>
          </a:xfrm>
          <a:prstGeom prst="rect">
            <a:avLst/>
          </a:prstGeom>
        </p:spPr>
      </p:pic>
      <p:pic>
        <p:nvPicPr>
          <p:cNvPr id="8" name="Picture 7" descr="445px-Unclesamwantyo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69121"/>
            <a:ext cx="3810000" cy="512851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Soldier Silence through Fear</a:t>
            </a:r>
            <a:endParaRPr lang="en-US" dirty="0"/>
          </a:p>
        </p:txBody>
      </p:sp>
      <p:pic>
        <p:nvPicPr>
          <p:cNvPr id="7" name="Picture 6" descr="loose_talk_sinks_ship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3184681" cy="4572000"/>
          </a:xfrm>
          <a:prstGeom prst="rect">
            <a:avLst/>
          </a:prstGeom>
        </p:spPr>
      </p:pic>
      <p:pic>
        <p:nvPicPr>
          <p:cNvPr id="11" name="Picture 10" descr="loose-lips-sink-ships-po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81" y="2286000"/>
            <a:ext cx="2997200" cy="4572000"/>
          </a:xfrm>
          <a:prstGeom prst="rect">
            <a:avLst/>
          </a:prstGeom>
        </p:spPr>
      </p:pic>
      <p:pic>
        <p:nvPicPr>
          <p:cNvPr id="13" name="Picture 12" descr="ww1645-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881" y="2286000"/>
            <a:ext cx="2962119" cy="378210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Citizen Silence… more casual</a:t>
            </a:r>
            <a:endParaRPr lang="en-US" dirty="0"/>
          </a:p>
        </p:txBody>
      </p:sp>
      <p:pic>
        <p:nvPicPr>
          <p:cNvPr id="8" name="Picture 7" descr="dont-brag-about-job.jpg"/>
          <p:cNvPicPr>
            <a:picLocks noChangeAspect="1"/>
          </p:cNvPicPr>
          <p:nvPr/>
        </p:nvPicPr>
        <p:blipFill>
          <a:blip r:embed="rId2">
            <a:lum bright="-8000" contrast="23000"/>
          </a:blip>
          <a:stretch>
            <a:fillRect/>
          </a:stretch>
        </p:blipFill>
        <p:spPr>
          <a:xfrm>
            <a:off x="914400" y="2286000"/>
            <a:ext cx="3122003" cy="4572000"/>
          </a:xfrm>
          <a:prstGeom prst="rect">
            <a:avLst/>
          </a:prstGeom>
        </p:spPr>
      </p:pic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3">
            <a:lum bright="-11000" contrast="32000"/>
          </a:blip>
          <a:stretch>
            <a:fillRect/>
          </a:stretch>
        </p:blipFill>
        <p:spPr>
          <a:xfrm>
            <a:off x="4634961" y="2286000"/>
            <a:ext cx="3442239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Love of Motherland (majesty, awe)</a:t>
            </a:r>
            <a:endParaRPr lang="en-US" dirty="0"/>
          </a:p>
        </p:txBody>
      </p:sp>
      <p:pic>
        <p:nvPicPr>
          <p:cNvPr id="6" name="Picture 5" descr="RetroNationalParkPosters.jpg"/>
          <p:cNvPicPr>
            <a:picLocks noChangeAspect="1"/>
          </p:cNvPicPr>
          <p:nvPr/>
        </p:nvPicPr>
        <p:blipFill>
          <a:blip r:embed="rId2">
            <a:lum contrast="23000"/>
          </a:blip>
          <a:stretch>
            <a:fillRect/>
          </a:stretch>
        </p:blipFill>
        <p:spPr>
          <a:xfrm>
            <a:off x="5715000" y="2200342"/>
            <a:ext cx="3429000" cy="4657658"/>
          </a:xfrm>
          <a:prstGeom prst="rect">
            <a:avLst/>
          </a:prstGeom>
        </p:spPr>
      </p:pic>
      <p:pic>
        <p:nvPicPr>
          <p:cNvPr id="10" name="Picture 9" descr="358px-William-Adolphe_Bouguereau_(1825-1905)_-_The_Motherland_(188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8354"/>
            <a:ext cx="2774289" cy="4649646"/>
          </a:xfrm>
          <a:prstGeom prst="rect">
            <a:avLst/>
          </a:prstGeom>
        </p:spPr>
      </p:pic>
      <p:pic>
        <p:nvPicPr>
          <p:cNvPr id="11" name="Picture 10" descr="Statue_of_Liberty_26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208354"/>
            <a:ext cx="2862908" cy="465765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Paranoia</a:t>
            </a:r>
            <a:endParaRPr lang="en-US" dirty="0"/>
          </a:p>
        </p:txBody>
      </p:sp>
      <p:pic>
        <p:nvPicPr>
          <p:cNvPr id="8" name="Picture 7" descr="PGn7rVpnbpc4bqjlcBRJCeWho1_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7444"/>
            <a:ext cx="3505200" cy="4736756"/>
          </a:xfrm>
          <a:prstGeom prst="rect">
            <a:avLst/>
          </a:prstGeom>
        </p:spPr>
      </p:pic>
      <p:pic>
        <p:nvPicPr>
          <p:cNvPr id="9" name="Picture 8" descr="PGn7rVpnbpc4bqjlcBRJCeWho1_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197444"/>
            <a:ext cx="3505200" cy="4736756"/>
          </a:xfrm>
          <a:prstGeom prst="rect">
            <a:avLst/>
          </a:prstGeom>
        </p:spPr>
      </p:pic>
      <p:pic>
        <p:nvPicPr>
          <p:cNvPr id="12" name="Picture 11" descr="PGn7rVpnbpc4bqjlcBRJCeWho1_400.jpg"/>
          <p:cNvPicPr>
            <a:picLocks noChangeAspect="1"/>
          </p:cNvPicPr>
          <p:nvPr/>
        </p:nvPicPr>
        <p:blipFill>
          <a:blip r:embed="rId2"/>
          <a:srcRect r="36957"/>
          <a:stretch>
            <a:fillRect/>
          </a:stretch>
        </p:blipFill>
        <p:spPr>
          <a:xfrm>
            <a:off x="6934200" y="2197444"/>
            <a:ext cx="2209800" cy="473675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General Caution</a:t>
            </a:r>
            <a:endParaRPr lang="en-US" dirty="0"/>
          </a:p>
        </p:txBody>
      </p:sp>
      <p:pic>
        <p:nvPicPr>
          <p:cNvPr id="13" name="Picture 12" descr="modern-british-posters-014.jpg"/>
          <p:cNvPicPr>
            <a:picLocks noChangeAspect="1"/>
          </p:cNvPicPr>
          <p:nvPr/>
        </p:nvPicPr>
        <p:blipFill>
          <a:blip r:embed="rId2">
            <a:lum contrast="23000"/>
          </a:blip>
          <a:stretch>
            <a:fillRect/>
          </a:stretch>
        </p:blipFill>
        <p:spPr>
          <a:xfrm>
            <a:off x="3124200" y="2222688"/>
            <a:ext cx="3068577" cy="4635312"/>
          </a:xfrm>
          <a:prstGeom prst="rect">
            <a:avLst/>
          </a:prstGeom>
        </p:spPr>
      </p:pic>
      <p:pic>
        <p:nvPicPr>
          <p:cNvPr id="14" name="Picture 13" descr="Smokey-Bear-Only-You-Po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777" y="2222688"/>
            <a:ext cx="2951223" cy="3762183"/>
          </a:xfrm>
          <a:prstGeom prst="rect">
            <a:avLst/>
          </a:prstGeom>
        </p:spPr>
      </p:pic>
      <p:pic>
        <p:nvPicPr>
          <p:cNvPr id="15" name="Picture 14" descr="lookout.jpg"/>
          <p:cNvPicPr>
            <a:picLocks noChangeAspect="1"/>
          </p:cNvPicPr>
          <p:nvPr/>
        </p:nvPicPr>
        <p:blipFill>
          <a:blip r:embed="rId4">
            <a:lum contrast="17000"/>
          </a:blip>
          <a:stretch>
            <a:fillRect/>
          </a:stretch>
        </p:blipFill>
        <p:spPr>
          <a:xfrm>
            <a:off x="95796" y="2222688"/>
            <a:ext cx="3028404" cy="463531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Remain Calm</a:t>
            </a:r>
            <a:endParaRPr lang="en-US" dirty="0"/>
          </a:p>
        </p:txBody>
      </p:sp>
      <p:pic>
        <p:nvPicPr>
          <p:cNvPr id="8" name="Picture 7" descr="0917_keepcal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2468880"/>
            <a:ext cx="2926080" cy="4389120"/>
          </a:xfrm>
          <a:prstGeom prst="rect">
            <a:avLst/>
          </a:prstGeom>
        </p:spPr>
      </p:pic>
      <p:pic>
        <p:nvPicPr>
          <p:cNvPr id="9" name="Picture 8" descr="keep-calm-and-carry-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468880"/>
            <a:ext cx="2840019" cy="4389120"/>
          </a:xfrm>
          <a:prstGeom prst="rect">
            <a:avLst/>
          </a:prstGeom>
        </p:spPr>
      </p:pic>
      <p:pic>
        <p:nvPicPr>
          <p:cNvPr id="10" name="Picture 9" descr="421px-Keep_Calm_and_Carry_On_Poster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168" y="2468880"/>
            <a:ext cx="3095832" cy="440475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Support of Political Candidates</a:t>
            </a:r>
            <a:endParaRPr lang="en-US" dirty="0"/>
          </a:p>
        </p:txBody>
      </p:sp>
      <p:pic>
        <p:nvPicPr>
          <p:cNvPr id="12" name="Picture 11" descr="obama_poster1.jpg"/>
          <p:cNvPicPr>
            <a:picLocks noChangeAspect="1"/>
          </p:cNvPicPr>
          <p:nvPr/>
        </p:nvPicPr>
        <p:blipFill>
          <a:blip r:embed="rId2"/>
          <a:srcRect l="4299" t="3279" r="5375" b="3279"/>
          <a:stretch>
            <a:fillRect/>
          </a:stretch>
        </p:blipFill>
        <p:spPr>
          <a:xfrm>
            <a:off x="2543198" y="2192381"/>
            <a:ext cx="3629002" cy="4683038"/>
          </a:xfrm>
          <a:prstGeom prst="rect">
            <a:avLst/>
          </a:prstGeom>
        </p:spPr>
      </p:pic>
      <p:pic>
        <p:nvPicPr>
          <p:cNvPr id="13" name="Picture 12" descr="barack-hope-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03" y="2209800"/>
            <a:ext cx="3103397" cy="4648200"/>
          </a:xfrm>
          <a:prstGeom prst="rect">
            <a:avLst/>
          </a:prstGeom>
        </p:spPr>
      </p:pic>
      <p:pic>
        <p:nvPicPr>
          <p:cNvPr id="14" name="Picture 13" descr="iso50-obama-final-thum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9800"/>
            <a:ext cx="2674795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Support of Political Candidates</a:t>
            </a:r>
            <a:endParaRPr lang="en-US" dirty="0"/>
          </a:p>
        </p:txBody>
      </p:sp>
      <p:pic>
        <p:nvPicPr>
          <p:cNvPr id="7" name="Picture 6" descr="2694289853_220ed085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25182"/>
            <a:ext cx="3289300" cy="4632817"/>
          </a:xfrm>
          <a:prstGeom prst="rect">
            <a:avLst/>
          </a:prstGeom>
        </p:spPr>
      </p:pic>
      <p:pic>
        <p:nvPicPr>
          <p:cNvPr id="9" name="Picture 8" descr="20080621ObamaSe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2225182"/>
            <a:ext cx="4686300" cy="46863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Support of Political Candidates</a:t>
            </a:r>
            <a:endParaRPr lang="en-US" dirty="0"/>
          </a:p>
        </p:txBody>
      </p:sp>
      <p:pic>
        <p:nvPicPr>
          <p:cNvPr id="7" name="Picture 6" descr="hillary-clinton-po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71700"/>
            <a:ext cx="3581400" cy="4686300"/>
          </a:xfrm>
          <a:prstGeom prst="rect">
            <a:avLst/>
          </a:prstGeom>
        </p:spPr>
      </p:pic>
      <p:pic>
        <p:nvPicPr>
          <p:cNvPr id="8" name="Picture 7" descr="12105_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171699"/>
            <a:ext cx="3505200" cy="466417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Support of Political Candidates</a:t>
            </a:r>
            <a:endParaRPr lang="en-US" dirty="0"/>
          </a:p>
        </p:txBody>
      </p:sp>
      <p:pic>
        <p:nvPicPr>
          <p:cNvPr id="6" name="Picture 5" descr="ron_paul_poster-p228883957791952627trma_400.jpg"/>
          <p:cNvPicPr>
            <a:picLocks noChangeAspect="1"/>
          </p:cNvPicPr>
          <p:nvPr/>
        </p:nvPicPr>
        <p:blipFill>
          <a:blip r:embed="rId2"/>
          <a:srcRect l="19500" t="4000" r="20500" b="4500"/>
          <a:stretch>
            <a:fillRect/>
          </a:stretch>
        </p:blipFill>
        <p:spPr>
          <a:xfrm>
            <a:off x="0" y="2209800"/>
            <a:ext cx="3048000" cy="4648200"/>
          </a:xfrm>
          <a:prstGeom prst="rect">
            <a:avLst/>
          </a:prstGeom>
        </p:spPr>
      </p:pic>
      <p:pic>
        <p:nvPicPr>
          <p:cNvPr id="9" name="Picture 8" descr="poster_legalize_freedom_h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209800"/>
            <a:ext cx="609600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boken-life-magazine-world-war-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144000" cy="716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743200"/>
            <a:ext cx="9144000" cy="12652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Propaganda began as a governmental </a:t>
            </a:r>
            <a:r>
              <a:rPr lang="en-US" sz="3700" dirty="0"/>
              <a:t>t</a:t>
            </a:r>
            <a:r>
              <a:rPr lang="en-US" sz="3700" dirty="0" smtClean="0"/>
              <a:t>ool</a:t>
            </a:r>
            <a:br>
              <a:rPr lang="en-US" sz="3700" dirty="0" smtClean="0"/>
            </a:br>
            <a:r>
              <a:rPr lang="en-US" sz="3700" dirty="0" smtClean="0"/>
              <a:t>to influence the new urban </a:t>
            </a:r>
            <a:r>
              <a:rPr lang="en-US" sz="4200" b="1" dirty="0" smtClean="0"/>
              <a:t>masses</a:t>
            </a:r>
            <a:r>
              <a:rPr lang="en-US" sz="3700" dirty="0" smtClean="0"/>
              <a:t>.</a:t>
            </a:r>
            <a:endParaRPr lang="en-US" sz="37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Health (through disgust)</a:t>
            </a:r>
            <a:endParaRPr lang="en-US" dirty="0"/>
          </a:p>
        </p:txBody>
      </p:sp>
      <p:pic>
        <p:nvPicPr>
          <p:cNvPr id="7" name="Picture 6" descr="stop_the_horror_with_soap_and_wa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3107532" cy="4572000"/>
          </a:xfrm>
          <a:prstGeom prst="rect">
            <a:avLst/>
          </a:prstGeom>
        </p:spPr>
      </p:pic>
      <p:pic>
        <p:nvPicPr>
          <p:cNvPr id="8" name="Picture 7" descr="pic291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32" y="2209800"/>
            <a:ext cx="3236119" cy="4572000"/>
          </a:xfrm>
          <a:prstGeom prst="rect">
            <a:avLst/>
          </a:prstGeom>
        </p:spPr>
      </p:pic>
      <p:pic>
        <p:nvPicPr>
          <p:cNvPr id="10" name="Picture 9" descr="Soap_and_Water_by_plu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1" y="2973262"/>
            <a:ext cx="2800349" cy="396093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Anti-drugs (through fear, disgust)</a:t>
            </a:r>
            <a:endParaRPr lang="en-US" dirty="0"/>
          </a:p>
        </p:txBody>
      </p:sp>
      <p:pic>
        <p:nvPicPr>
          <p:cNvPr id="9" name="Picture 8" descr="montana-meth-s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420294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Internet Vigilance (through fear)</a:t>
            </a:r>
            <a:endParaRPr lang="en-US" dirty="0"/>
          </a:p>
        </p:txBody>
      </p:sp>
      <p:pic>
        <p:nvPicPr>
          <p:cNvPr id="6" name="Picture 5" descr="SpectorPro.jpg"/>
          <p:cNvPicPr>
            <a:picLocks noChangeAspect="1"/>
          </p:cNvPicPr>
          <p:nvPr/>
        </p:nvPicPr>
        <p:blipFill>
          <a:blip r:embed="rId2"/>
          <a:srcRect b="20136"/>
          <a:stretch>
            <a:fillRect/>
          </a:stretch>
        </p:blipFill>
        <p:spPr>
          <a:xfrm>
            <a:off x="685800" y="2286000"/>
            <a:ext cx="7467600" cy="433433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Support of Military, Recruitment</a:t>
            </a:r>
            <a:endParaRPr lang="en-US" dirty="0"/>
          </a:p>
        </p:txBody>
      </p:sp>
      <p:pic>
        <p:nvPicPr>
          <p:cNvPr id="7" name="Picture 6" descr="2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82" y="2362199"/>
            <a:ext cx="3276600" cy="4587239"/>
          </a:xfrm>
          <a:prstGeom prst="rect">
            <a:avLst/>
          </a:prstGeom>
        </p:spPr>
      </p:pic>
      <p:pic>
        <p:nvPicPr>
          <p:cNvPr id="8" name="Picture 7" descr="americas-arm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82" y="2362198"/>
            <a:ext cx="3084918" cy="458723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pic>
        <p:nvPicPr>
          <p:cNvPr id="9" name="Picture 8" descr="040106terror_neighbou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8418"/>
            <a:ext cx="6496050" cy="4645782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</a:t>
            </a:r>
            <a:r>
              <a:rPr lang="en-US" sz="3000" dirty="0" smtClean="0"/>
              <a:t>Paranoia/Vigilance toward</a:t>
            </a:r>
            <a:r>
              <a:rPr lang="en-US" dirty="0" smtClean="0"/>
              <a:t> Terrorism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Political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Civil Duties: </a:t>
            </a:r>
            <a:r>
              <a:rPr lang="en-US" sz="3000" dirty="0" smtClean="0"/>
              <a:t>Paranoia/Vigilance toward</a:t>
            </a:r>
            <a:r>
              <a:rPr lang="en-US" dirty="0" smtClean="0"/>
              <a:t> Terrorism</a:t>
            </a:r>
            <a:endParaRPr lang="en-US" dirty="0"/>
          </a:p>
        </p:txBody>
      </p:sp>
      <p:pic>
        <p:nvPicPr>
          <p:cNvPr id="6" name="Picture 5" descr="bomb_U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6774"/>
            <a:ext cx="9144000" cy="459122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Political</a:t>
            </a:r>
          </a:p>
          <a:p>
            <a:pPr lvl="1"/>
            <a:r>
              <a:rPr lang="en-US" dirty="0" smtClean="0"/>
              <a:t>Governments, </a:t>
            </a:r>
            <a:r>
              <a:rPr lang="en-US" dirty="0" smtClean="0"/>
              <a:t>Political Parties</a:t>
            </a:r>
            <a:endParaRPr lang="en-US" dirty="0" smtClean="0"/>
          </a:p>
          <a:p>
            <a:r>
              <a:rPr lang="en-US" b="1" dirty="0" smtClean="0"/>
              <a:t>Ideological</a:t>
            </a:r>
          </a:p>
          <a:p>
            <a:pPr lvl="1"/>
            <a:r>
              <a:rPr lang="en-US" b="1" dirty="0" smtClean="0"/>
              <a:t>Special Interest Groups</a:t>
            </a:r>
          </a:p>
          <a:p>
            <a:pPr lvl="1"/>
            <a:r>
              <a:rPr lang="en-US" b="1" dirty="0" smtClean="0"/>
              <a:t>Anti-Government</a:t>
            </a:r>
          </a:p>
          <a:p>
            <a:pPr lvl="1"/>
            <a:r>
              <a:rPr lang="en-US" b="1" dirty="0" smtClean="0"/>
              <a:t>Anti-Corporation</a:t>
            </a:r>
          </a:p>
          <a:p>
            <a:r>
              <a:rPr lang="en-US" dirty="0" smtClean="0"/>
              <a:t>Commercial</a:t>
            </a:r>
          </a:p>
          <a:p>
            <a:pPr lvl="1"/>
            <a:r>
              <a:rPr lang="en-US" dirty="0" smtClean="0"/>
              <a:t>Corporations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Animal Rights: Disgust, Desire, </a:t>
            </a:r>
            <a:r>
              <a:rPr lang="en-US" dirty="0" smtClean="0"/>
              <a:t>Violence</a:t>
            </a:r>
            <a:endParaRPr lang="en-US" dirty="0"/>
          </a:p>
        </p:txBody>
      </p:sp>
      <p:pic>
        <p:nvPicPr>
          <p:cNvPr id="7" name="Picture 6" descr="3245948682_f308813f7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65274"/>
            <a:ext cx="7010400" cy="466892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Animal Rights: Desire, Celebrity</a:t>
            </a:r>
            <a:endParaRPr lang="en-US" dirty="0"/>
          </a:p>
        </p:txBody>
      </p:sp>
      <p:pic>
        <p:nvPicPr>
          <p:cNvPr id="6" name="Picture 5" descr="Pamela-Anderson-PETA-Ad-Banned-500x3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2254300"/>
            <a:ext cx="5994400" cy="46037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Animal Rights: Desire, Patriotism</a:t>
            </a:r>
            <a:endParaRPr lang="en-US" dirty="0"/>
          </a:p>
        </p:txBody>
      </p:sp>
      <p:pic>
        <p:nvPicPr>
          <p:cNvPr id="7" name="Picture 6" descr="olympic-us-swinner-amanda-beard-for-pe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286000"/>
            <a:ext cx="5715000" cy="477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Propaganda is Common Today</a:t>
            </a:r>
            <a:endParaRPr lang="en-US" dirty="0"/>
          </a:p>
        </p:txBody>
      </p:sp>
      <p:pic>
        <p:nvPicPr>
          <p:cNvPr id="4" name="Picture 3" descr="barack-hope-po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15" y="1311276"/>
            <a:ext cx="2991046" cy="4479924"/>
          </a:xfrm>
          <a:prstGeom prst="rect">
            <a:avLst/>
          </a:prstGeom>
        </p:spPr>
      </p:pic>
      <p:pic>
        <p:nvPicPr>
          <p:cNvPr id="7" name="Picture 6" descr="obama_joker_f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794" y="1311276"/>
            <a:ext cx="2957046" cy="447992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6096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dirty="0" smtClean="0"/>
              <a:t>…and it is not only used by governments.</a:t>
            </a:r>
            <a:endParaRPr lang="en-US" dirty="0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Animal Rights: Desire, Tie in Human Violence</a:t>
            </a:r>
            <a:endParaRPr lang="en-US" dirty="0"/>
          </a:p>
        </p:txBody>
      </p:sp>
      <p:pic>
        <p:nvPicPr>
          <p:cNvPr id="6" name="Picture 5" descr="WWF-Chin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332834"/>
            <a:ext cx="6400800" cy="452516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Anti-Smoking: Tie in Animal Violence</a:t>
            </a:r>
            <a:endParaRPr lang="en-US" dirty="0"/>
          </a:p>
        </p:txBody>
      </p:sp>
      <p:pic>
        <p:nvPicPr>
          <p:cNvPr id="7" name="Picture 6" descr="hook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91752"/>
            <a:ext cx="6553200" cy="474244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Pro-Life: Humanize Fetus, Innocence, Love</a:t>
            </a:r>
            <a:endParaRPr lang="en-US" dirty="0"/>
          </a:p>
        </p:txBody>
      </p:sp>
      <p:pic>
        <p:nvPicPr>
          <p:cNvPr id="6" name="Picture 5" descr="abortedbaby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62200"/>
            <a:ext cx="3285744" cy="4267200"/>
          </a:xfrm>
          <a:prstGeom prst="rect">
            <a:avLst/>
          </a:prstGeom>
        </p:spPr>
      </p:pic>
      <p:pic>
        <p:nvPicPr>
          <p:cNvPr id="9" name="Picture 8" descr="pro-lif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365858"/>
            <a:ext cx="5638800" cy="365394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Pro-Life: Humanize Fetus, Hidden Violence</a:t>
            </a:r>
            <a:endParaRPr lang="en-US" dirty="0"/>
          </a:p>
        </p:txBody>
      </p:sp>
      <p:pic>
        <p:nvPicPr>
          <p:cNvPr id="7" name="Picture 6" descr="0ac58a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4264"/>
            <a:ext cx="4567708" cy="3243072"/>
          </a:xfrm>
          <a:prstGeom prst="rect">
            <a:avLst/>
          </a:prstGeom>
        </p:spPr>
      </p:pic>
      <p:pic>
        <p:nvPicPr>
          <p:cNvPr id="8" name="Picture 7" descr="slaughtered_child-abor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08" y="2874264"/>
            <a:ext cx="4576292" cy="324307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Pro-Choice: Tie in War, </a:t>
            </a:r>
            <a:r>
              <a:rPr lang="en-US" dirty="0" smtClean="0"/>
              <a:t>Freedom, </a:t>
            </a:r>
            <a:r>
              <a:rPr lang="en-US" dirty="0" smtClean="0"/>
              <a:t>Rape</a:t>
            </a:r>
            <a:endParaRPr lang="en-US" dirty="0"/>
          </a:p>
        </p:txBody>
      </p:sp>
      <p:pic>
        <p:nvPicPr>
          <p:cNvPr id="7" name="Picture 6" descr="pro-choice200.jpg"/>
          <p:cNvPicPr>
            <a:picLocks noChangeAspect="1"/>
          </p:cNvPicPr>
          <p:nvPr/>
        </p:nvPicPr>
        <p:blipFill>
          <a:blip r:embed="rId2">
            <a:lum contrast="50000"/>
          </a:blip>
          <a:stretch>
            <a:fillRect/>
          </a:stretch>
        </p:blipFill>
        <p:spPr>
          <a:xfrm>
            <a:off x="4914900" y="2590800"/>
            <a:ext cx="2667000" cy="3947160"/>
          </a:xfrm>
          <a:prstGeom prst="rect">
            <a:avLst/>
          </a:prstGeom>
        </p:spPr>
      </p:pic>
      <p:pic>
        <p:nvPicPr>
          <p:cNvPr id="8" name="Picture 7" descr="57f6ea8bfb751201d50d1b44967bc6f3c6c75660_m.jpg"/>
          <p:cNvPicPr>
            <a:picLocks noChangeAspect="1"/>
          </p:cNvPicPr>
          <p:nvPr/>
        </p:nvPicPr>
        <p:blipFill>
          <a:blip r:embed="rId3">
            <a:lum contrast="3000"/>
          </a:blip>
          <a:stretch>
            <a:fillRect/>
          </a:stretch>
        </p:blipFill>
        <p:spPr>
          <a:xfrm>
            <a:off x="1333500" y="2590800"/>
            <a:ext cx="3581400" cy="3894773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Pro-Choice: Politically Backwards, Prison, Violent</a:t>
            </a:r>
            <a:endParaRPr lang="en-US" dirty="0"/>
          </a:p>
        </p:txBody>
      </p:sp>
      <p:pic>
        <p:nvPicPr>
          <p:cNvPr id="6" name="Picture 5" descr="unlawful.gif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819400" y="2191438"/>
            <a:ext cx="3161386" cy="476112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Environmental Issues: Humanize Nature</a:t>
            </a:r>
            <a:endParaRPr lang="en-US" dirty="0"/>
          </a:p>
        </p:txBody>
      </p:sp>
      <p:pic>
        <p:nvPicPr>
          <p:cNvPr id="7" name="Picture 6" descr="Greenpeace-TreeFa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31612"/>
            <a:ext cx="6553200" cy="452638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Careful Driving: Sleepy Eyes = Crash</a:t>
            </a:r>
            <a:endParaRPr lang="en-US" dirty="0"/>
          </a:p>
        </p:txBody>
      </p:sp>
      <p:pic>
        <p:nvPicPr>
          <p:cNvPr id="6" name="Picture 5" descr="dont-drive-sleepy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2270761"/>
            <a:ext cx="3200399" cy="458723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Anarchist: Power as Corrupt, Power as Violent</a:t>
            </a:r>
            <a:endParaRPr lang="en-US" dirty="0"/>
          </a:p>
        </p:txBody>
      </p:sp>
      <p:pic>
        <p:nvPicPr>
          <p:cNvPr id="7" name="Picture 6" descr="tyrant-boot-po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5" y="2209800"/>
            <a:ext cx="3549215" cy="4724400"/>
          </a:xfrm>
          <a:prstGeom prst="rect">
            <a:avLst/>
          </a:prstGeom>
        </p:spPr>
      </p:pic>
      <p:pic>
        <p:nvPicPr>
          <p:cNvPr id="8" name="Picture 7" descr="art,cartel,colour,deaths,head,deaths,head,design-c1c93fa39d3e281c0547fb3eedcc2d14_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2209800"/>
            <a:ext cx="35433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Anarchist: Tie in War, Death, and Consumerism</a:t>
            </a:r>
            <a:endParaRPr lang="en-US" dirty="0"/>
          </a:p>
        </p:txBody>
      </p:sp>
      <p:pic>
        <p:nvPicPr>
          <p:cNvPr id="6" name="Picture 5" descr="flickr-eat_this-loc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378074"/>
            <a:ext cx="3341278" cy="4479926"/>
          </a:xfrm>
          <a:prstGeom prst="rect">
            <a:avLst/>
          </a:prstGeom>
        </p:spPr>
      </p:pic>
      <p:pic>
        <p:nvPicPr>
          <p:cNvPr id="7" name="Picture 6" descr="Anti-consumerism_poster.jpg"/>
          <p:cNvPicPr>
            <a:picLocks noChangeAspect="1"/>
          </p:cNvPicPr>
          <p:nvPr/>
        </p:nvPicPr>
        <p:blipFill>
          <a:blip r:embed="rId3"/>
          <a:srcRect l="3370" t="5785" r="3965" b="3149"/>
          <a:stretch>
            <a:fillRect/>
          </a:stretch>
        </p:blipFill>
        <p:spPr>
          <a:xfrm>
            <a:off x="838200" y="2362200"/>
            <a:ext cx="3524727" cy="44799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Propaganda?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Propaganda is media that deliberately shapes perceptions, manipulates thought, and directs</a:t>
            </a:r>
            <a:r>
              <a:rPr lang="en-US" dirty="0" smtClean="0"/>
              <a:t> viewer behavior </a:t>
            </a:r>
            <a:r>
              <a:rPr lang="en-US" dirty="0" smtClean="0"/>
              <a:t>toward an agenda.</a:t>
            </a:r>
          </a:p>
        </p:txBody>
      </p:sp>
      <p:pic>
        <p:nvPicPr>
          <p:cNvPr id="7" name="Picture 6" descr="americas-arm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417638"/>
            <a:ext cx="2135188" cy="3175000"/>
          </a:xfrm>
          <a:prstGeom prst="rect">
            <a:avLst/>
          </a:prstGeom>
        </p:spPr>
      </p:pic>
      <p:pic>
        <p:nvPicPr>
          <p:cNvPr id="9" name="Picture 8" descr="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012" y="1413240"/>
            <a:ext cx="2223188" cy="3179398"/>
          </a:xfrm>
          <a:prstGeom prst="rect">
            <a:avLst/>
          </a:prstGeom>
        </p:spPr>
      </p:pic>
      <p:pic>
        <p:nvPicPr>
          <p:cNvPr id="13" name="Picture 12" descr="Img2142586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417638"/>
            <a:ext cx="2235200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Democratic: Tie in Death and Torture</a:t>
            </a:r>
            <a:endParaRPr lang="en-US" dirty="0"/>
          </a:p>
        </p:txBody>
      </p:sp>
      <p:pic>
        <p:nvPicPr>
          <p:cNvPr id="8" name="Picture 7" descr="filter go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102386"/>
            <a:ext cx="5638800" cy="475561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Ideological Propaganda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Democratic: Clever, Figurative Mutilation</a:t>
            </a:r>
            <a:endParaRPr lang="en-US" dirty="0"/>
          </a:p>
        </p:txBody>
      </p:sp>
      <p:pic>
        <p:nvPicPr>
          <p:cNvPr id="6" name="Picture 5" descr="Reporters-Ahmadinej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75200"/>
            <a:ext cx="3186741" cy="4506599"/>
          </a:xfrm>
          <a:prstGeom prst="rect">
            <a:avLst/>
          </a:prstGeom>
        </p:spPr>
      </p:pic>
      <p:pic>
        <p:nvPicPr>
          <p:cNvPr id="7" name="Picture 6" descr="reporters_border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75200"/>
            <a:ext cx="3186742" cy="45066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Political</a:t>
            </a:r>
          </a:p>
          <a:p>
            <a:pPr lvl="1"/>
            <a:r>
              <a:rPr lang="en-US" dirty="0" smtClean="0"/>
              <a:t>Governments, </a:t>
            </a:r>
            <a:r>
              <a:rPr lang="en-US" dirty="0" smtClean="0"/>
              <a:t>Political Parties</a:t>
            </a:r>
            <a:endParaRPr lang="en-US" dirty="0" smtClean="0"/>
          </a:p>
          <a:p>
            <a:r>
              <a:rPr lang="en-US" dirty="0" smtClean="0"/>
              <a:t>Ideological</a:t>
            </a:r>
          </a:p>
          <a:p>
            <a:pPr lvl="1"/>
            <a:r>
              <a:rPr lang="en-US" dirty="0" smtClean="0"/>
              <a:t>Special Interest Groups</a:t>
            </a:r>
          </a:p>
          <a:p>
            <a:pPr lvl="1"/>
            <a:r>
              <a:rPr lang="en-US" dirty="0" smtClean="0"/>
              <a:t>Anti-Government</a:t>
            </a:r>
          </a:p>
          <a:p>
            <a:pPr lvl="1"/>
            <a:r>
              <a:rPr lang="en-US" dirty="0" smtClean="0"/>
              <a:t>Anti-Corporation</a:t>
            </a:r>
          </a:p>
          <a:p>
            <a:r>
              <a:rPr lang="en-US" b="1" dirty="0" smtClean="0"/>
              <a:t>Commercial</a:t>
            </a:r>
          </a:p>
          <a:p>
            <a:pPr lvl="1"/>
            <a:r>
              <a:rPr lang="en-US" b="1" dirty="0" smtClean="0"/>
              <a:t>Corporations</a:t>
            </a:r>
            <a:endParaRPr lang="en-US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Systemic Propaganda</a:t>
            </a:r>
          </a:p>
          <a:p>
            <a:pPr lvl="1"/>
            <a:r>
              <a:rPr lang="en-US" dirty="0" smtClean="0"/>
              <a:t>Pervasive</a:t>
            </a:r>
          </a:p>
          <a:p>
            <a:pPr lvl="1"/>
            <a:r>
              <a:rPr lang="en-US" dirty="0" smtClean="0"/>
              <a:t>Repeated often</a:t>
            </a:r>
          </a:p>
          <a:p>
            <a:pPr lvl="1"/>
            <a:r>
              <a:rPr lang="en-US" dirty="0" smtClean="0"/>
              <a:t>Top-down</a:t>
            </a:r>
          </a:p>
          <a:p>
            <a:pPr lvl="1"/>
            <a:r>
              <a:rPr lang="en-US" dirty="0" smtClean="0"/>
              <a:t>Creates “common sense”</a:t>
            </a:r>
          </a:p>
          <a:p>
            <a:r>
              <a:rPr lang="en-US" dirty="0" smtClean="0"/>
              <a:t>Acute Propaganda</a:t>
            </a:r>
          </a:p>
          <a:p>
            <a:pPr lvl="1"/>
            <a:r>
              <a:rPr lang="en-US" dirty="0" smtClean="0"/>
              <a:t>Not pervasive</a:t>
            </a:r>
          </a:p>
          <a:p>
            <a:pPr lvl="1"/>
            <a:r>
              <a:rPr lang="en-US" dirty="0" smtClean="0"/>
              <a:t>Unusual to see</a:t>
            </a:r>
          </a:p>
          <a:p>
            <a:pPr lvl="1"/>
            <a:r>
              <a:rPr lang="en-US" dirty="0" smtClean="0"/>
              <a:t>Bottom-up</a:t>
            </a:r>
          </a:p>
          <a:p>
            <a:pPr lvl="1"/>
            <a:r>
              <a:rPr lang="en-US" dirty="0" smtClean="0"/>
              <a:t>Challenges “common sense”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5638800" y="4419600"/>
            <a:ext cx="609600" cy="1905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696200" y="4038600"/>
            <a:ext cx="685800" cy="1905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6705600" y="4419600"/>
            <a:ext cx="304800" cy="1524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5105400" y="4038600"/>
            <a:ext cx="152400" cy="12192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Commercial Propaganda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 descr="bmw-ad-copyra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" y="1219202"/>
            <a:ext cx="1685107" cy="2285998"/>
          </a:xfrm>
          <a:prstGeom prst="rect">
            <a:avLst/>
          </a:prstGeom>
        </p:spPr>
      </p:pic>
      <p:pic>
        <p:nvPicPr>
          <p:cNvPr id="20" name="Picture 19" descr="bayonetta-wallpaper-ga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19202"/>
            <a:ext cx="2256877" cy="2285998"/>
          </a:xfrm>
          <a:prstGeom prst="rect">
            <a:avLst/>
          </a:prstGeom>
        </p:spPr>
      </p:pic>
      <p:pic>
        <p:nvPicPr>
          <p:cNvPr id="15" name="Picture 14" descr="Doaxbvb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19200"/>
            <a:ext cx="1636133" cy="228599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Commercial Propaganda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bmw-ad-copyra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" y="1219202"/>
            <a:ext cx="1685107" cy="2285998"/>
          </a:xfrm>
          <a:prstGeom prst="rect">
            <a:avLst/>
          </a:prstGeom>
        </p:spPr>
      </p:pic>
      <p:pic>
        <p:nvPicPr>
          <p:cNvPr id="20" name="Picture 19" descr="bayonetta-wallpaper-ga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19202"/>
            <a:ext cx="2256877" cy="2285998"/>
          </a:xfrm>
          <a:prstGeom prst="rect">
            <a:avLst/>
          </a:prstGeom>
        </p:spPr>
      </p:pic>
      <p:pic>
        <p:nvPicPr>
          <p:cNvPr id="15" name="Picture 14" descr="Doaxbvb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19200"/>
            <a:ext cx="1636133" cy="2285999"/>
          </a:xfrm>
          <a:prstGeom prst="rect">
            <a:avLst/>
          </a:prstGeom>
        </p:spPr>
      </p:pic>
      <p:pic>
        <p:nvPicPr>
          <p:cNvPr id="26" name="Picture 25" descr="dove-pro-age-merinet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3067"/>
            <a:ext cx="4836533" cy="296237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Commercial Propaganda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 descr="GucciBe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505121" cy="2013022"/>
          </a:xfrm>
          <a:prstGeom prst="rect">
            <a:avLst/>
          </a:prstGeom>
        </p:spPr>
      </p:pic>
      <p:pic>
        <p:nvPicPr>
          <p:cNvPr id="13" name="Picture 12" descr="macho_vintage_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21" y="1219200"/>
            <a:ext cx="1600200" cy="2057400"/>
          </a:xfrm>
          <a:prstGeom prst="rect">
            <a:avLst/>
          </a:prstGeom>
        </p:spPr>
      </p:pic>
      <p:pic>
        <p:nvPicPr>
          <p:cNvPr id="22" name="Picture 21" descr="sex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219200"/>
            <a:ext cx="2434505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Commercial Propaganda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GucciBe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505121" cy="2013022"/>
          </a:xfrm>
          <a:prstGeom prst="rect">
            <a:avLst/>
          </a:prstGeom>
        </p:spPr>
      </p:pic>
      <p:pic>
        <p:nvPicPr>
          <p:cNvPr id="13" name="Picture 12" descr="macho_vintage_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21" y="1219200"/>
            <a:ext cx="1600200" cy="2057400"/>
          </a:xfrm>
          <a:prstGeom prst="rect">
            <a:avLst/>
          </a:prstGeom>
        </p:spPr>
      </p:pic>
      <p:pic>
        <p:nvPicPr>
          <p:cNvPr id="22" name="Picture 21" descr="sex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219200"/>
            <a:ext cx="2434505" cy="152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800" y="4435495"/>
            <a:ext cx="23704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200" dirty="0" smtClean="0"/>
              <a:t>?</a:t>
            </a:r>
            <a:endParaRPr lang="en-US" sz="92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1744396" y="4191000"/>
            <a:ext cx="23704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200" dirty="0" smtClean="0"/>
              <a:t>?</a:t>
            </a:r>
            <a:endParaRPr lang="en-US" sz="9200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2734996" y="4816495"/>
            <a:ext cx="23704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200" dirty="0" smtClean="0"/>
              <a:t>?</a:t>
            </a:r>
            <a:endParaRPr lang="en-US" sz="9200" dirty="0" smtClean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Commercial Propaganda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7" name="Picture 26" descr="0_61_hamburger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2294371" cy="1720778"/>
          </a:xfrm>
          <a:prstGeom prst="rect">
            <a:avLst/>
          </a:prstGeom>
        </p:spPr>
      </p:pic>
      <p:pic>
        <p:nvPicPr>
          <p:cNvPr id="28" name="Picture 27" descr="beef-recip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371" y="1219200"/>
            <a:ext cx="1901785" cy="177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5800" y="1600200"/>
            <a:ext cx="4495800" cy="24384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Commercial Propaganda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5638800" y="2935377"/>
            <a:ext cx="6096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7696200" y="2554377"/>
            <a:ext cx="685800" cy="338922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3232222"/>
            <a:ext cx="304800" cy="271137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5105400" y="3088698"/>
            <a:ext cx="152400" cy="216910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chick-fil-a-beef-iz-sketchy1.jpg"/>
          <p:cNvPicPr>
            <a:picLocks noChangeAspect="1"/>
          </p:cNvPicPr>
          <p:nvPr/>
        </p:nvPicPr>
        <p:blipFill>
          <a:blip r:embed="rId2"/>
          <a:srcRect r="12033" b="45543"/>
          <a:stretch>
            <a:fillRect/>
          </a:stretch>
        </p:blipFill>
        <p:spPr>
          <a:xfrm>
            <a:off x="1912992" y="4648200"/>
            <a:ext cx="4792608" cy="2209800"/>
          </a:xfrm>
          <a:prstGeom prst="rect">
            <a:avLst/>
          </a:prstGeom>
        </p:spPr>
      </p:pic>
      <p:pic>
        <p:nvPicPr>
          <p:cNvPr id="20" name="Picture 19" descr="c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248024"/>
            <a:ext cx="2171700" cy="1628775"/>
          </a:xfrm>
          <a:prstGeom prst="rect">
            <a:avLst/>
          </a:prstGeom>
        </p:spPr>
      </p:pic>
      <p:pic>
        <p:nvPicPr>
          <p:cNvPr id="26" name="Picture 2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8024"/>
            <a:ext cx="1804988" cy="3609976"/>
          </a:xfrm>
          <a:prstGeom prst="rect">
            <a:avLst/>
          </a:prstGeom>
        </p:spPr>
      </p:pic>
      <p:pic>
        <p:nvPicPr>
          <p:cNvPr id="27" name="Picture 26" descr="0_61_hamburger[1]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19200"/>
            <a:ext cx="2294371" cy="1720778"/>
          </a:xfrm>
          <a:prstGeom prst="rect">
            <a:avLst/>
          </a:prstGeom>
        </p:spPr>
      </p:pic>
      <p:pic>
        <p:nvPicPr>
          <p:cNvPr id="28" name="Picture 27" descr="beef-recip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371" y="1219200"/>
            <a:ext cx="1901785" cy="177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Propaganda Manipulates through Emotions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2296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Propaganda selectively uses strong images and loaded messages to produce an emotional and irrational, rather than rational response, to the information presented.</a:t>
            </a:r>
          </a:p>
        </p:txBody>
      </p:sp>
      <p:pic>
        <p:nvPicPr>
          <p:cNvPr id="6" name="Picture 5" descr="meth 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35" y="1219200"/>
            <a:ext cx="4451865" cy="2946884"/>
          </a:xfrm>
          <a:prstGeom prst="rect">
            <a:avLst/>
          </a:prstGeom>
        </p:spPr>
      </p:pic>
      <p:pic>
        <p:nvPicPr>
          <p:cNvPr id="7" name="Picture 6" descr="Pamela-Anderson-PETA-Ad-Banned-500x3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713" y="1219200"/>
            <a:ext cx="3837087" cy="2946883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International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Design (Historical) Propaganda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 Bold</a:t>
            </a:r>
          </a:p>
          <a:p>
            <a:pPr lvl="1"/>
            <a:r>
              <a:rPr lang="en-US" dirty="0" smtClean="0"/>
              <a:t>Simple Shapes</a:t>
            </a:r>
          </a:p>
          <a:p>
            <a:pPr lvl="1"/>
            <a:r>
              <a:rPr lang="en-US" dirty="0" smtClean="0"/>
              <a:t>Simple Color Palettes (at least one primary color)</a:t>
            </a:r>
          </a:p>
          <a:p>
            <a:pPr lvl="1"/>
            <a:r>
              <a:rPr lang="en-US" dirty="0" smtClean="0"/>
              <a:t>High Contrast</a:t>
            </a:r>
          </a:p>
          <a:p>
            <a:r>
              <a:rPr lang="en-US" dirty="0" smtClean="0"/>
              <a:t>Be Dynamic</a:t>
            </a:r>
          </a:p>
          <a:p>
            <a:pPr lvl="1"/>
            <a:r>
              <a:rPr lang="en-US" dirty="0" smtClean="0"/>
              <a:t>Energetic</a:t>
            </a:r>
          </a:p>
          <a:p>
            <a:pPr lvl="1"/>
            <a:r>
              <a:rPr lang="en-US" dirty="0" smtClean="0"/>
              <a:t>Diagonal Compositions</a:t>
            </a:r>
          </a:p>
          <a:p>
            <a:r>
              <a:rPr lang="en-US" dirty="0" smtClean="0"/>
              <a:t>Fuse Ideas</a:t>
            </a:r>
          </a:p>
          <a:p>
            <a:pPr lvl="1"/>
            <a:r>
              <a:rPr lang="en-US" dirty="0" smtClean="0"/>
              <a:t>Merge </a:t>
            </a:r>
            <a:r>
              <a:rPr lang="en-US" b="1" dirty="0" smtClean="0"/>
              <a:t>Fear </a:t>
            </a:r>
            <a:r>
              <a:rPr lang="en-US" dirty="0" smtClean="0"/>
              <a:t>into the Message</a:t>
            </a:r>
          </a:p>
          <a:p>
            <a:pPr lvl="1"/>
            <a:r>
              <a:rPr lang="en-US" dirty="0" smtClean="0"/>
              <a:t>Merge </a:t>
            </a:r>
            <a:r>
              <a:rPr lang="en-US" b="1" dirty="0" smtClean="0"/>
              <a:t>Desire </a:t>
            </a:r>
            <a:r>
              <a:rPr lang="en-US" dirty="0" smtClean="0"/>
              <a:t>into the Message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Spanish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7" name="Picture 6" descr="AIP_0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61" y="1270000"/>
            <a:ext cx="3804139" cy="5588000"/>
          </a:xfrm>
          <a:prstGeom prst="rect">
            <a:avLst/>
          </a:prstGeom>
        </p:spPr>
      </p:pic>
      <p:pic>
        <p:nvPicPr>
          <p:cNvPr id="4" name="Picture 3" descr="AIP_1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46" y="1270000"/>
            <a:ext cx="3900854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Spanish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5" name="Picture 4" descr="AIP_0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93" y="1452562"/>
            <a:ext cx="3783807" cy="5405438"/>
          </a:xfrm>
          <a:prstGeom prst="rect">
            <a:avLst/>
          </a:prstGeom>
        </p:spPr>
      </p:pic>
      <p:pic>
        <p:nvPicPr>
          <p:cNvPr id="8" name="Picture 7" descr="AIP_0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17638"/>
            <a:ext cx="3810000" cy="5503333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13" name="Picture 12" descr="1564173097_d66ead7936_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48" y="1417638"/>
            <a:ext cx="3729778" cy="5440362"/>
          </a:xfrm>
          <a:prstGeom prst="rect">
            <a:avLst/>
          </a:prstGeom>
        </p:spPr>
      </p:pic>
      <p:pic>
        <p:nvPicPr>
          <p:cNvPr id="15" name="Picture 14" descr="428px-Liberators-Kultur-Terror-Anti-Americanism-1944-Nazi-Propaganda-Poster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408" y="1417638"/>
            <a:ext cx="3880792" cy="5440362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Israeli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8" name="Picture 7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71600"/>
            <a:ext cx="3912731" cy="5549900"/>
          </a:xfrm>
          <a:prstGeom prst="rect">
            <a:avLst/>
          </a:prstGeom>
        </p:spPr>
      </p:pic>
      <p:pic>
        <p:nvPicPr>
          <p:cNvPr id="9" name="Picture 8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71600"/>
            <a:ext cx="3901016" cy="55499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British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9" name="Picture 8" descr="fightnow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458200" cy="5554218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5" name="Picture 4" descr="rodhcenk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17638"/>
            <a:ext cx="7696200" cy="532320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7" name="Picture 6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7086600" cy="560628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7" name="Picture 6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10000" cy="5467350"/>
          </a:xfrm>
          <a:prstGeom prst="rect">
            <a:avLst/>
          </a:prstGeom>
        </p:spPr>
      </p:pic>
      <p:pic>
        <p:nvPicPr>
          <p:cNvPr id="8" name="Picture 7" descr="Picture-1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371600"/>
            <a:ext cx="4100449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Uses Propaganda?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Governments</a:t>
            </a:r>
          </a:p>
          <a:p>
            <a:r>
              <a:rPr lang="en-US" dirty="0" smtClean="0"/>
              <a:t>Political Parties</a:t>
            </a:r>
          </a:p>
          <a:p>
            <a:r>
              <a:rPr lang="en-US" dirty="0" smtClean="0"/>
              <a:t>Corporations</a:t>
            </a:r>
            <a:endParaRPr lang="en-US" dirty="0" smtClean="0"/>
          </a:p>
          <a:p>
            <a:r>
              <a:rPr lang="en-US" dirty="0" smtClean="0"/>
              <a:t>Special Interest Groups</a:t>
            </a:r>
          </a:p>
          <a:p>
            <a:pPr lvl="1"/>
            <a:r>
              <a:rPr lang="en-US" dirty="0" smtClean="0"/>
              <a:t>Liberal example: Code Pink</a:t>
            </a:r>
          </a:p>
          <a:p>
            <a:pPr lvl="1"/>
            <a:r>
              <a:rPr lang="en-US" dirty="0" smtClean="0"/>
              <a:t>Conservative example: National Right to Life</a:t>
            </a:r>
          </a:p>
          <a:p>
            <a:pPr lvl="1"/>
            <a:r>
              <a:rPr lang="en-US" dirty="0" smtClean="0"/>
              <a:t>Anarchist example: Anonymous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Korean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10" name="Picture 9" descr="north-korea-propaganda-anti-usa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7"/>
            <a:ext cx="3657600" cy="5410651"/>
          </a:xfrm>
          <a:prstGeom prst="rect">
            <a:avLst/>
          </a:prstGeom>
        </p:spPr>
      </p:pic>
      <p:pic>
        <p:nvPicPr>
          <p:cNvPr id="11" name="Picture 10" descr="north-korea-propaganda-anti-usa-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417636"/>
            <a:ext cx="3581400" cy="5297929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Korean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7" name="Picture 6" descr="north-korea-propaganda-anti-usa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4038600" cy="5390770"/>
          </a:xfrm>
          <a:prstGeom prst="rect">
            <a:avLst/>
          </a:prstGeom>
        </p:spPr>
      </p:pic>
      <p:pic>
        <p:nvPicPr>
          <p:cNvPr id="8" name="Picture 7" descr="ess_north_korean_1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06450"/>
            <a:ext cx="3733800" cy="533933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Korean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9" name="Picture 8" descr="north-korean-propaganda-usa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162094"/>
            <a:ext cx="4032070" cy="5695906"/>
          </a:xfrm>
          <a:prstGeom prst="rect">
            <a:avLst/>
          </a:prstGeom>
        </p:spPr>
      </p:pic>
      <p:pic>
        <p:nvPicPr>
          <p:cNvPr id="10" name="Picture 9" descr="2780288816_25ee96d2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162094"/>
            <a:ext cx="4267200" cy="2961437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8" name="Picture 7" descr="0042-001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52536"/>
            <a:ext cx="8153400" cy="560546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8" name="Picture 7" descr="6a00e553bc5256883401347fd06dc7970c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57394"/>
            <a:ext cx="4114800" cy="5700605"/>
          </a:xfrm>
          <a:prstGeom prst="rect">
            <a:avLst/>
          </a:prstGeom>
        </p:spPr>
      </p:pic>
      <p:pic>
        <p:nvPicPr>
          <p:cNvPr id="13" name="Picture 12" descr="2_Chinese_propaganda_Fallout_3_by_Enclavetroop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57394"/>
            <a:ext cx="4551560" cy="5700606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Norwegian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7" name="Picture 6" descr="NaziCollaborationPosters0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4009813" cy="5638800"/>
          </a:xfrm>
          <a:prstGeom prst="rect">
            <a:avLst/>
          </a:prstGeom>
        </p:spPr>
      </p:pic>
      <p:pic>
        <p:nvPicPr>
          <p:cNvPr id="9" name="Picture 8" descr="NaziCollaborationPosters0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375" y="1295400"/>
            <a:ext cx="3931049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French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8" name="Picture 7" descr="fe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114800" cy="5387140"/>
          </a:xfrm>
          <a:prstGeom prst="rect">
            <a:avLst/>
          </a:prstGeom>
        </p:spPr>
      </p:pic>
      <p:pic>
        <p:nvPicPr>
          <p:cNvPr id="9" name="Picture 8" descr="wwi_propaganda_poster-p228010020049561979trma_400.jpg"/>
          <p:cNvPicPr>
            <a:picLocks noChangeAspect="1"/>
          </p:cNvPicPr>
          <p:nvPr/>
        </p:nvPicPr>
        <p:blipFill>
          <a:blip r:embed="rId3"/>
          <a:srcRect l="19500" t="3406" r="22000" b="5094"/>
          <a:stretch>
            <a:fillRect/>
          </a:stretch>
        </p:blipFill>
        <p:spPr>
          <a:xfrm>
            <a:off x="457200" y="1219200"/>
            <a:ext cx="3444237" cy="538714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Canadian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8" name="Picture 7" descr="propagan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274144"/>
            <a:ext cx="3886200" cy="5583856"/>
          </a:xfrm>
          <a:prstGeom prst="rect">
            <a:avLst/>
          </a:prstGeom>
        </p:spPr>
      </p:pic>
      <p:pic>
        <p:nvPicPr>
          <p:cNvPr id="9" name="Picture 8" descr="propaganda204-big.jpg"/>
          <p:cNvPicPr>
            <a:picLocks noChangeAspect="1"/>
          </p:cNvPicPr>
          <p:nvPr/>
        </p:nvPicPr>
        <p:blipFill>
          <a:blip r:embed="rId3"/>
          <a:srcRect b="23333"/>
          <a:stretch>
            <a:fillRect/>
          </a:stretch>
        </p:blipFill>
        <p:spPr>
          <a:xfrm>
            <a:off x="4571999" y="1274144"/>
            <a:ext cx="4228325" cy="558385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Serbian Propaganda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7" name="Picture 6" descr="NaziCollaborationPosters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57300"/>
            <a:ext cx="3733800" cy="5600700"/>
          </a:xfrm>
          <a:prstGeom prst="rect">
            <a:avLst/>
          </a:prstGeom>
        </p:spPr>
      </p:pic>
      <p:pic>
        <p:nvPicPr>
          <p:cNvPr id="11" name="Picture 10" descr="NaziCollaborationPosters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57300"/>
            <a:ext cx="3723869" cy="56007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questions image.jpg"/>
          <p:cNvPicPr>
            <a:picLocks noChangeAspect="1"/>
          </p:cNvPicPr>
          <p:nvPr/>
        </p:nvPicPr>
        <p:blipFill>
          <a:blip r:embed="rId2"/>
          <a:srcRect b="2127"/>
          <a:stretch>
            <a:fillRect/>
          </a:stretch>
        </p:blipFill>
        <p:spPr>
          <a:xfrm>
            <a:off x="0" y="710514"/>
            <a:ext cx="9144000" cy="54369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1085</Words>
  <Application>Microsoft Macintosh PowerPoint</Application>
  <PresentationFormat>On-screen Show (4:3)</PresentationFormat>
  <Paragraphs>295</Paragraphs>
  <Slides>99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Propaganda</vt:lpstr>
      <vt:lpstr>Slide 2</vt:lpstr>
      <vt:lpstr>Lecture Overview</vt:lpstr>
      <vt:lpstr>Arose in WWI – WWII</vt:lpstr>
      <vt:lpstr>Propaganda began as a governmental tool to influence the new urban masses.</vt:lpstr>
      <vt:lpstr>Propaganda is Common Today</vt:lpstr>
      <vt:lpstr>What is Propaganda?</vt:lpstr>
      <vt:lpstr>Propaganda Manipulates through Emotions</vt:lpstr>
      <vt:lpstr>Who Uses Propaganda?</vt:lpstr>
      <vt:lpstr>Two Levels of Propaganda</vt:lpstr>
      <vt:lpstr>Systemic Propaganda</vt:lpstr>
      <vt:lpstr>Systemic Propaganda</vt:lpstr>
      <vt:lpstr>Systemic Propaganda</vt:lpstr>
      <vt:lpstr>Systemic Propaganda</vt:lpstr>
      <vt:lpstr>Systemic Propaganda</vt:lpstr>
      <vt:lpstr>Two Levels of Propaganda</vt:lpstr>
      <vt:lpstr>Acute Propaganda</vt:lpstr>
      <vt:lpstr>Acute Propaganda</vt:lpstr>
      <vt:lpstr>Acute Propaganda</vt:lpstr>
      <vt:lpstr>Acute Propaganda</vt:lpstr>
      <vt:lpstr>Acute Propaganda</vt:lpstr>
      <vt:lpstr>Acute Propaganda</vt:lpstr>
      <vt:lpstr>Acute Propaganda</vt:lpstr>
      <vt:lpstr>Acute Propaganda</vt:lpstr>
      <vt:lpstr>Acute Propaganda </vt:lpstr>
      <vt:lpstr>Three Types of Propaganda</vt:lpstr>
      <vt:lpstr>Three Types of Propaganda</vt:lpstr>
      <vt:lpstr>Historical Political Propaganda</vt:lpstr>
      <vt:lpstr>How to Design (Historical)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Historical Political Propaganda</vt:lpstr>
      <vt:lpstr>Contemporary Political Propaganda</vt:lpstr>
      <vt:lpstr>Contemporary Political Propaganda</vt:lpstr>
      <vt:lpstr>Contemporary Political Propaganda</vt:lpstr>
      <vt:lpstr>Contemporary Political Propaganda</vt:lpstr>
      <vt:lpstr>Contemporary Political Propaganda</vt:lpstr>
      <vt:lpstr>Contemporary Political Propaganda</vt:lpstr>
      <vt:lpstr>Contemporary Political Propaganda</vt:lpstr>
      <vt:lpstr>Contemporary Political Propaganda</vt:lpstr>
      <vt:lpstr>Contemporary Political Propaganda</vt:lpstr>
      <vt:lpstr>Contemporary Political Propaganda</vt:lpstr>
      <vt:lpstr>Three Types of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Ideological Propaganda</vt:lpstr>
      <vt:lpstr>Three Types of Propaganda</vt:lpstr>
      <vt:lpstr>Commercial Propaganda</vt:lpstr>
      <vt:lpstr>Commercial Propaganda</vt:lpstr>
      <vt:lpstr>Commercial Propaganda</vt:lpstr>
      <vt:lpstr>Commercial Propaganda</vt:lpstr>
      <vt:lpstr>Commercial Propaganda</vt:lpstr>
      <vt:lpstr>Commercial Propaganda</vt:lpstr>
      <vt:lpstr>Commercial Propaganda</vt:lpstr>
      <vt:lpstr>International Propaganda</vt:lpstr>
      <vt:lpstr>How to Design (Historical) Propaganda</vt:lpstr>
      <vt:lpstr>Spanish Propaganda</vt:lpstr>
      <vt:lpstr>Spanish Propaganda</vt:lpstr>
      <vt:lpstr>German Propaganda</vt:lpstr>
      <vt:lpstr>Israeli Propaganda</vt:lpstr>
      <vt:lpstr>British Propaganda</vt:lpstr>
      <vt:lpstr>Russian Propaganda</vt:lpstr>
      <vt:lpstr>Russian Propaganda</vt:lpstr>
      <vt:lpstr>Russian Propaganda</vt:lpstr>
      <vt:lpstr>North Korean Propaganda</vt:lpstr>
      <vt:lpstr>North Korean Propaganda</vt:lpstr>
      <vt:lpstr>North Korean Propaganda</vt:lpstr>
      <vt:lpstr>Chinese Propaganda</vt:lpstr>
      <vt:lpstr>Chinese Propaganda</vt:lpstr>
      <vt:lpstr>Norwegian Propaganda</vt:lpstr>
      <vt:lpstr>French Propaganda</vt:lpstr>
      <vt:lpstr>Canadian Propaganda</vt:lpstr>
      <vt:lpstr>Serbian Propaganda</vt:lpstr>
      <vt:lpstr>Slide 99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Propaganda</dc:title>
  <dc:creator>guest</dc:creator>
  <cp:lastModifiedBy>guest</cp:lastModifiedBy>
  <cp:revision>14</cp:revision>
  <cp:lastPrinted>2010-10-04T06:28:53Z</cp:lastPrinted>
  <dcterms:created xsi:type="dcterms:W3CDTF">2010-10-03T21:03:13Z</dcterms:created>
  <dcterms:modified xsi:type="dcterms:W3CDTF">2010-10-04T06:31:39Z</dcterms:modified>
</cp:coreProperties>
</file>