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300" r:id="rId3"/>
    <p:sldId id="274" r:id="rId4"/>
    <p:sldId id="302" r:id="rId5"/>
    <p:sldId id="301" r:id="rId6"/>
    <p:sldId id="275" r:id="rId7"/>
    <p:sldId id="258" r:id="rId8"/>
    <p:sldId id="276" r:id="rId9"/>
    <p:sldId id="260" r:id="rId10"/>
    <p:sldId id="261" r:id="rId11"/>
    <p:sldId id="262" r:id="rId12"/>
    <p:sldId id="263" r:id="rId13"/>
    <p:sldId id="264" r:id="rId14"/>
    <p:sldId id="267" r:id="rId15"/>
    <p:sldId id="268" r:id="rId16"/>
    <p:sldId id="265" r:id="rId17"/>
    <p:sldId id="266" r:id="rId18"/>
    <p:sldId id="270" r:id="rId19"/>
    <p:sldId id="271" r:id="rId20"/>
    <p:sldId id="272" r:id="rId21"/>
    <p:sldId id="269" r:id="rId22"/>
    <p:sldId id="306" r:id="rId23"/>
    <p:sldId id="307" r:id="rId24"/>
    <p:sldId id="311" r:id="rId25"/>
    <p:sldId id="305" r:id="rId26"/>
    <p:sldId id="313" r:id="rId27"/>
    <p:sldId id="273" r:id="rId28"/>
    <p:sldId id="278" r:id="rId29"/>
    <p:sldId id="277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90" r:id="rId41"/>
    <p:sldId id="291" r:id="rId42"/>
    <p:sldId id="292" r:id="rId43"/>
    <p:sldId id="295" r:id="rId44"/>
    <p:sldId id="293" r:id="rId45"/>
    <p:sldId id="296" r:id="rId46"/>
    <p:sldId id="294" r:id="rId47"/>
    <p:sldId id="297" r:id="rId48"/>
    <p:sldId id="299" r:id="rId49"/>
    <p:sldId id="303" r:id="rId50"/>
    <p:sldId id="304" r:id="rId51"/>
    <p:sldId id="29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475"/>
    <a:srgbClr val="ED00ED"/>
    <a:srgbClr val="00D5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897" autoAdjust="0"/>
    <p:restoredTop sz="94660"/>
  </p:normalViewPr>
  <p:slideViewPr>
    <p:cSldViewPr snapToObjects="1">
      <p:cViewPr varScale="1">
        <p:scale>
          <a:sx n="112" d="100"/>
          <a:sy n="112" d="100"/>
        </p:scale>
        <p:origin x="-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heme" Target="theme/theme1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presProps" Target="pres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813A-15A5-6C49-98B2-DDBFE86A11BD}" type="datetimeFigureOut">
              <a:rPr lang="en-US" smtClean="0"/>
              <a:t>11/2/10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2A98-1B34-1647-8849-CB857B6A9C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Professional Website Portfolios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100" dirty="0" smtClean="0"/>
              <a:t>Principles of Visual Design LCC 2720</a:t>
            </a:r>
            <a:br>
              <a:rPr lang="en-US" sz="2100" dirty="0" smtClean="0"/>
            </a:br>
            <a:r>
              <a:rPr lang="en-US" sz="2100" dirty="0" smtClean="0"/>
              <a:t>Brian </a:t>
            </a:r>
            <a:r>
              <a:rPr lang="en-US" sz="2100" dirty="0" err="1" smtClean="0"/>
              <a:t>Schrank</a:t>
            </a:r>
            <a:endParaRPr lang="en-US" sz="2100" dirty="0" smtClean="0"/>
          </a:p>
          <a:p>
            <a:pPr algn="r"/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icture 2.png"/>
          <p:cNvPicPr>
            <a:picLocks noChangeAspect="1"/>
          </p:cNvPicPr>
          <p:nvPr/>
        </p:nvPicPr>
        <p:blipFill>
          <a:blip r:embed="rId2"/>
          <a:srcRect l="22037" t="11646" r="18705" b="41425"/>
          <a:stretch>
            <a:fillRect/>
          </a:stretch>
        </p:blipFill>
        <p:spPr>
          <a:xfrm>
            <a:off x="0" y="1417637"/>
            <a:ext cx="91440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4825" y="6126163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kylegabler.com/oldsite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5" name="Content Placeholder 4" descr="Picture 3.png"/>
          <p:cNvPicPr>
            <a:picLocks noGrp="1" noChangeAspect="1"/>
          </p:cNvPicPr>
          <p:nvPr>
            <p:ph idx="1"/>
          </p:nvPr>
        </p:nvPicPr>
        <p:blipFill>
          <a:blip r:embed="rId2"/>
          <a:srcRect l="12119" t="15153" r="8962" b="5717"/>
          <a:stretch>
            <a:fillRect/>
          </a:stretch>
        </p:blipFill>
        <p:spPr>
          <a:xfrm>
            <a:off x="304800" y="947928"/>
            <a:ext cx="8458200" cy="5300472"/>
          </a:xfrm>
        </p:spPr>
      </p:pic>
      <p:sp>
        <p:nvSpPr>
          <p:cNvPr id="6" name="Rectangle 5"/>
          <p:cNvSpPr/>
          <p:nvPr/>
        </p:nvSpPr>
        <p:spPr>
          <a:xfrm>
            <a:off x="2924825" y="63362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kylegabler.com/oldsite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6252"/>
            <a:ext cx="8229600" cy="1143000"/>
          </a:xfrm>
        </p:spPr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6" name="Content Placeholder 5" descr="Picture 4.png"/>
          <p:cNvPicPr>
            <a:picLocks noGrp="1" noChangeAspect="1"/>
          </p:cNvPicPr>
          <p:nvPr>
            <p:ph idx="1"/>
          </p:nvPr>
        </p:nvPicPr>
        <p:blipFill>
          <a:blip r:embed="rId2"/>
          <a:srcRect l="10014" t="13469" r="10014" b="5717"/>
          <a:stretch>
            <a:fillRect/>
          </a:stretch>
        </p:blipFill>
        <p:spPr>
          <a:xfrm>
            <a:off x="152400" y="838200"/>
            <a:ext cx="8839200" cy="5582652"/>
          </a:xfrm>
        </p:spPr>
      </p:pic>
      <p:sp>
        <p:nvSpPr>
          <p:cNvPr id="7" name="Rectangle 6"/>
          <p:cNvSpPr/>
          <p:nvPr/>
        </p:nvSpPr>
        <p:spPr>
          <a:xfrm>
            <a:off x="2924825" y="64886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kylegabler.com/oldsite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5" name="Content Placeholder 4" descr="Picture 5.png"/>
          <p:cNvPicPr>
            <a:picLocks noGrp="1" noChangeAspect="1"/>
          </p:cNvPicPr>
          <p:nvPr>
            <p:ph idx="1"/>
          </p:nvPr>
        </p:nvPicPr>
        <p:blipFill>
          <a:blip r:embed="rId2"/>
          <a:srcRect l="17380" t="15153" r="14223" b="12452"/>
          <a:stretch>
            <a:fillRect/>
          </a:stretch>
        </p:blipFill>
        <p:spPr>
          <a:xfrm>
            <a:off x="762000" y="1295400"/>
            <a:ext cx="7543800" cy="4990514"/>
          </a:xfrm>
        </p:spPr>
      </p:pic>
      <p:sp>
        <p:nvSpPr>
          <p:cNvPr id="9" name="Rectangle 8"/>
          <p:cNvSpPr/>
          <p:nvPr/>
        </p:nvSpPr>
        <p:spPr>
          <a:xfrm>
            <a:off x="2438400" y="6412468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www.lefttomyowndevices.com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5" descr="Picture 9.png"/>
          <p:cNvPicPr>
            <a:picLocks noChangeAspect="1"/>
          </p:cNvPicPr>
          <p:nvPr/>
        </p:nvPicPr>
        <p:blipFill>
          <a:blip r:embed="rId2"/>
          <a:srcRect l="16250" t="15140" r="13448" b="10448"/>
          <a:stretch>
            <a:fillRect/>
          </a:stretch>
        </p:blipFill>
        <p:spPr>
          <a:xfrm>
            <a:off x="762000" y="1295400"/>
            <a:ext cx="7543800" cy="49905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8400" y="6412468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www.lefttomyowndevices.com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10" name="Content Placeholder 4" descr="Picture 11.png"/>
          <p:cNvPicPr>
            <a:picLocks noChangeAspect="1"/>
          </p:cNvPicPr>
          <p:nvPr/>
        </p:nvPicPr>
        <p:blipFill>
          <a:blip r:embed="rId2">
            <a:alphaModFix/>
          </a:blip>
          <a:srcRect l="14319" t="12254" r="9918" b="7554"/>
          <a:stretch>
            <a:fillRect/>
          </a:stretch>
        </p:blipFill>
        <p:spPr>
          <a:xfrm>
            <a:off x="762000" y="1447800"/>
            <a:ext cx="7543800" cy="49905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8400" y="6488668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www.lefttomyowndevices.com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8" name="Content Placeholder 7" descr="Picture 8.png"/>
          <p:cNvPicPr>
            <a:picLocks noGrp="1" noChangeAspect="1"/>
          </p:cNvPicPr>
          <p:nvPr>
            <p:ph idx="1"/>
          </p:nvPr>
        </p:nvPicPr>
        <p:blipFill>
          <a:blip r:embed="rId2"/>
          <a:srcRect l="14223" t="15153" r="11066" b="14135"/>
          <a:stretch>
            <a:fillRect/>
          </a:stretch>
        </p:blipFill>
        <p:spPr>
          <a:xfrm>
            <a:off x="457200" y="1384479"/>
            <a:ext cx="8458200" cy="5003442"/>
          </a:xfrm>
        </p:spPr>
      </p:pic>
      <p:sp>
        <p:nvSpPr>
          <p:cNvPr id="9" name="Rectangle 8"/>
          <p:cNvSpPr/>
          <p:nvPr/>
        </p:nvSpPr>
        <p:spPr>
          <a:xfrm>
            <a:off x="2438400" y="6412468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www.lefttomyowndevices.com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5" name="Content Placeholder 4" descr="Picture 6.png"/>
          <p:cNvPicPr>
            <a:picLocks noGrp="1" noChangeAspect="1"/>
          </p:cNvPicPr>
          <p:nvPr>
            <p:ph idx="1"/>
          </p:nvPr>
        </p:nvPicPr>
        <p:blipFill>
          <a:blip r:embed="rId2"/>
          <a:srcRect l="12119" t="16836" r="10014" b="15819"/>
          <a:stretch>
            <a:fillRect/>
          </a:stretch>
        </p:blipFill>
        <p:spPr>
          <a:xfrm>
            <a:off x="419100" y="1600200"/>
            <a:ext cx="8458200" cy="4572000"/>
          </a:xfrm>
        </p:spPr>
      </p:pic>
      <p:sp>
        <p:nvSpPr>
          <p:cNvPr id="6" name="Rectangle 5"/>
          <p:cNvSpPr/>
          <p:nvPr/>
        </p:nvSpPr>
        <p:spPr>
          <a:xfrm>
            <a:off x="2438400" y="6412468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www.lefttomyowndevices.com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6" name="Content Placeholder 5" descr="Picture 13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t="11785" r="1596" b="5717"/>
          <a:stretch>
            <a:fillRect/>
          </a:stretch>
        </p:blipFill>
        <p:spPr>
          <a:xfrm>
            <a:off x="195942" y="1447800"/>
            <a:ext cx="8719458" cy="4695094"/>
          </a:xfrm>
        </p:spPr>
      </p:pic>
      <p:sp>
        <p:nvSpPr>
          <p:cNvPr id="7" name="Rectangle 6"/>
          <p:cNvSpPr/>
          <p:nvPr/>
        </p:nvSpPr>
        <p:spPr>
          <a:xfrm>
            <a:off x="2971800" y="6183868"/>
            <a:ext cx="3111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http://www.toby-powell.co.uk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5" name="Content Placeholder 4" descr="Picture 14.png"/>
          <p:cNvPicPr>
            <a:picLocks noGrp="1" noChangeAspect="1"/>
          </p:cNvPicPr>
          <p:nvPr>
            <p:ph idx="1"/>
          </p:nvPr>
        </p:nvPicPr>
        <p:blipFill>
          <a:blip r:embed="rId2"/>
          <a:srcRect l="3701" t="11785" r="2648" b="4034"/>
          <a:stretch>
            <a:fillRect/>
          </a:stretch>
        </p:blipFill>
        <p:spPr>
          <a:xfrm>
            <a:off x="269748" y="1524000"/>
            <a:ext cx="8680704" cy="4876800"/>
          </a:xfrm>
        </p:spPr>
      </p:pic>
      <p:sp>
        <p:nvSpPr>
          <p:cNvPr id="7" name="Rectangle 6"/>
          <p:cNvSpPr/>
          <p:nvPr/>
        </p:nvSpPr>
        <p:spPr>
          <a:xfrm>
            <a:off x="2971800" y="6412468"/>
            <a:ext cx="3111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http://www.toby-powell.co.uk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Portfolio </a:t>
            </a:r>
            <a:r>
              <a:rPr lang="en-US" dirty="0" smtClean="0"/>
              <a:t>Lecture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the basics of design</a:t>
            </a:r>
          </a:p>
          <a:p>
            <a:r>
              <a:rPr lang="en-US" dirty="0" smtClean="0"/>
              <a:t>Simple Portfolio Layouts</a:t>
            </a:r>
          </a:p>
          <a:p>
            <a:r>
              <a:rPr lang="en-US" dirty="0" smtClean="0"/>
              <a:t>Flowcharts and Planning</a:t>
            </a:r>
            <a:endParaRPr lang="en-US" dirty="0" smtClean="0"/>
          </a:p>
          <a:p>
            <a:r>
              <a:rPr lang="en-US" dirty="0" smtClean="0"/>
              <a:t>Target your Portfolio</a:t>
            </a:r>
          </a:p>
          <a:p>
            <a:r>
              <a:rPr lang="en-US" dirty="0" smtClean="0"/>
              <a:t>Galleries and Images</a:t>
            </a:r>
          </a:p>
          <a:p>
            <a:r>
              <a:rPr lang="en-US" dirty="0" smtClean="0"/>
              <a:t>Embedding Videos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Portfolios Can Be Simple</a:t>
            </a:r>
            <a:endParaRPr lang="en-US" dirty="0"/>
          </a:p>
        </p:txBody>
      </p:sp>
      <p:pic>
        <p:nvPicPr>
          <p:cNvPr id="8" name="Content Placeholder 7" descr="Picture 15.png"/>
          <p:cNvPicPr>
            <a:picLocks noGrp="1" noChangeAspect="1"/>
          </p:cNvPicPr>
          <p:nvPr>
            <p:ph idx="1"/>
          </p:nvPr>
        </p:nvPicPr>
        <p:blipFill>
          <a:blip r:embed="rId2"/>
          <a:srcRect l="3701" t="11785" r="2648" b="5717"/>
          <a:stretch>
            <a:fillRect/>
          </a:stretch>
        </p:blipFill>
        <p:spPr>
          <a:xfrm>
            <a:off x="304800" y="1371600"/>
            <a:ext cx="8610600" cy="4740668"/>
          </a:xfrm>
        </p:spPr>
      </p:pic>
      <p:sp>
        <p:nvSpPr>
          <p:cNvPr id="9" name="Rectangle 8"/>
          <p:cNvSpPr/>
          <p:nvPr/>
        </p:nvSpPr>
        <p:spPr>
          <a:xfrm>
            <a:off x="2971800" y="6248400"/>
            <a:ext cx="3111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http://www.toby-powell.co.uk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Good Portfolios Can Be Complex</a:t>
            </a:r>
            <a:endParaRPr lang="en-US" dirty="0"/>
          </a:p>
        </p:txBody>
      </p:sp>
      <p:pic>
        <p:nvPicPr>
          <p:cNvPr id="5" name="Content Placeholder 4" descr="Picture 16.png"/>
          <p:cNvPicPr>
            <a:picLocks noGrp="1" noChangeAspect="1"/>
          </p:cNvPicPr>
          <p:nvPr>
            <p:ph idx="1"/>
          </p:nvPr>
        </p:nvPicPr>
        <p:blipFill>
          <a:blip r:embed="rId2"/>
          <a:srcRect l="21244" t="11785" r="19867" b="5717"/>
          <a:stretch>
            <a:fillRect/>
          </a:stretch>
        </p:blipFill>
        <p:spPr>
          <a:xfrm>
            <a:off x="1447800" y="1066800"/>
            <a:ext cx="6172200" cy="5404184"/>
          </a:xfrm>
        </p:spPr>
      </p:pic>
      <p:sp>
        <p:nvSpPr>
          <p:cNvPr id="6" name="Rectangle 5"/>
          <p:cNvSpPr/>
          <p:nvPr/>
        </p:nvSpPr>
        <p:spPr>
          <a:xfrm>
            <a:off x="3429000" y="647098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bogost.com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Flowcharts and Planning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basic_website_layou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6722"/>
            <a:ext cx="8686800" cy="44968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Flowcharts and Planning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basic_website_layout.gif"/>
          <p:cNvPicPr>
            <a:picLocks noChangeAspect="1"/>
          </p:cNvPicPr>
          <p:nvPr/>
        </p:nvPicPr>
        <p:blipFill>
          <a:blip r:embed="rId2"/>
          <a:srcRect r="71053"/>
          <a:stretch>
            <a:fillRect/>
          </a:stretch>
        </p:blipFill>
        <p:spPr>
          <a:xfrm>
            <a:off x="228600" y="1446722"/>
            <a:ext cx="2514600" cy="44968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852172"/>
            <a:ext cx="6096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</a:rPr>
              <a:t>Graphic Design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rgbClr val="00D518"/>
                </a:solidFill>
              </a:rPr>
              <a:t>Game Design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rgbClr val="558ED5"/>
                </a:solidFill>
              </a:rPr>
              <a:t>Photography</a:t>
            </a:r>
            <a:r>
              <a:rPr lang="en-US" sz="2700" dirty="0" smtClean="0">
                <a:solidFill>
                  <a:schemeClr val="bg1"/>
                </a:solidFill>
              </a:rPr>
              <a:t>, Sketching, </a:t>
            </a:r>
            <a:r>
              <a:rPr lang="en-US" sz="2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App dev.,</a:t>
            </a:r>
            <a:endParaRPr lang="en-US" sz="2700" dirty="0" smtClean="0">
              <a:solidFill>
                <a:schemeClr val="bg1"/>
              </a:solidFill>
            </a:endParaRPr>
          </a:p>
          <a:p>
            <a:r>
              <a:rPr lang="en-US" sz="2700" dirty="0" smtClean="0">
                <a:solidFill>
                  <a:srgbClr val="ED00ED"/>
                </a:solidFill>
              </a:rPr>
              <a:t>MMO </a:t>
            </a:r>
            <a:r>
              <a:rPr lang="en-US" sz="2700" dirty="0" smtClean="0">
                <a:solidFill>
                  <a:srgbClr val="ED00ED"/>
                </a:solidFill>
              </a:rPr>
              <a:t>Campaigning, </a:t>
            </a:r>
            <a:r>
              <a:rPr lang="en-US" sz="2700" dirty="0" smtClean="0">
                <a:solidFill>
                  <a:srgbClr val="FFFF00"/>
                </a:solidFill>
              </a:rPr>
              <a:t>Programming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rgbClr val="FF6600"/>
                </a:solidFill>
              </a:rPr>
              <a:t>Painting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rgbClr val="3366FF"/>
                </a:solidFill>
              </a:rPr>
              <a:t>Dance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rgbClr val="FFF475"/>
                </a:solidFill>
              </a:rPr>
              <a:t>Comics, </a:t>
            </a:r>
            <a:r>
              <a:rPr lang="en-US" sz="2700" dirty="0" smtClean="0">
                <a:solidFill>
                  <a:srgbClr val="ED00ED"/>
                </a:solidFill>
              </a:rPr>
              <a:t>Film</a:t>
            </a:r>
            <a:r>
              <a:rPr lang="en-US" sz="2700" dirty="0" smtClean="0">
                <a:solidFill>
                  <a:schemeClr val="bg1"/>
                </a:solidFill>
              </a:rPr>
              <a:t>, 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Hacking…</a:t>
            </a: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749224"/>
            <a:ext cx="5867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You must have at least 4 sections.</a:t>
            </a:r>
            <a:endParaRPr lang="en-US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Flowcharts and Planning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basic_website_layout.gif"/>
          <p:cNvPicPr>
            <a:picLocks noChangeAspect="1"/>
          </p:cNvPicPr>
          <p:nvPr/>
        </p:nvPicPr>
        <p:blipFill>
          <a:blip r:embed="rId2"/>
          <a:srcRect b="45752"/>
          <a:stretch>
            <a:fillRect/>
          </a:stretch>
        </p:blipFill>
        <p:spPr>
          <a:xfrm>
            <a:off x="228600" y="1446722"/>
            <a:ext cx="8686800" cy="2439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495800"/>
            <a:ext cx="8686800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4025" indent="-454025"/>
            <a:r>
              <a:rPr lang="en-US" sz="3100" dirty="0" smtClean="0">
                <a:solidFill>
                  <a:schemeClr val="bg1"/>
                </a:solidFill>
              </a:rPr>
              <a:t>Accessibility is Important:</a:t>
            </a:r>
          </a:p>
          <a:p>
            <a:pPr marL="454025" indent="-454025"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Main navigation links should be accessible on every page.</a:t>
            </a:r>
          </a:p>
          <a:p>
            <a:pPr marL="454025" indent="-454025"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E</a:t>
            </a:r>
            <a:r>
              <a:rPr lang="en-US" sz="2600" dirty="0" smtClean="0">
                <a:solidFill>
                  <a:schemeClr val="bg1"/>
                </a:solidFill>
              </a:rPr>
              <a:t>asy to jump to main page and across categories. 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Create Interface Mock-ups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Content Placeholder 3" descr="website_sket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823" r="-11823"/>
          <a:stretch>
            <a:fillRect/>
          </a:stretch>
        </p:blipFill>
        <p:spPr>
          <a:xfrm>
            <a:off x="-228600" y="2362200"/>
            <a:ext cx="5097682" cy="2803528"/>
          </a:xfrm>
        </p:spPr>
      </p:pic>
      <p:sp>
        <p:nvSpPr>
          <p:cNvPr id="6" name="Rectangle 5"/>
          <p:cNvSpPr/>
          <p:nvPr/>
        </p:nvSpPr>
        <p:spPr>
          <a:xfrm>
            <a:off x="1066800" y="5665113"/>
            <a:ext cx="3285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Either loose sketches….or…</a:t>
            </a:r>
            <a:endParaRPr lang="en-US" sz="2200" dirty="0"/>
          </a:p>
        </p:txBody>
      </p:sp>
      <p:pic>
        <p:nvPicPr>
          <p:cNvPr id="8" name="Picture 7" descr="sket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34441"/>
            <a:ext cx="3996189" cy="40281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sm_greyBox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37" y="1371600"/>
            <a:ext cx="5826968" cy="436596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Create Interface Mock-ups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5817513"/>
            <a:ext cx="739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smtClean="0">
                <a:solidFill>
                  <a:schemeClr val="bg1"/>
                </a:solidFill>
              </a:rPr>
              <a:t>…crisp design plans in Illustrator / Photoshop…</a:t>
            </a:r>
            <a:endParaRPr lang="en-US" sz="2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Your Portfolio to a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Animator</a:t>
            </a:r>
          </a:p>
          <a:p>
            <a:r>
              <a:rPr lang="en-US" dirty="0" smtClean="0"/>
              <a:t>Web Developer</a:t>
            </a:r>
          </a:p>
          <a:p>
            <a:r>
              <a:rPr lang="en-US" dirty="0" smtClean="0"/>
              <a:t>Game Designer</a:t>
            </a:r>
          </a:p>
          <a:p>
            <a:r>
              <a:rPr lang="en-US" dirty="0" smtClean="0"/>
              <a:t>Game Programmer</a:t>
            </a:r>
          </a:p>
          <a:p>
            <a:r>
              <a:rPr lang="en-US" dirty="0" smtClean="0"/>
              <a:t>Producer / Project Leader</a:t>
            </a:r>
          </a:p>
          <a:p>
            <a:r>
              <a:rPr lang="en-US" dirty="0" smtClean="0"/>
              <a:t>Illustrator</a:t>
            </a:r>
            <a:endParaRPr lang="en-US" dirty="0" smtClean="0"/>
          </a:p>
          <a:p>
            <a:r>
              <a:rPr lang="en-US" dirty="0" smtClean="0"/>
              <a:t>etc…</a:t>
            </a:r>
            <a:endParaRPr lang="en-US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Your Portfolio to a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Animator</a:t>
            </a:r>
          </a:p>
          <a:p>
            <a:r>
              <a:rPr lang="en-US" dirty="0" smtClean="0"/>
              <a:t>Web Developer</a:t>
            </a:r>
          </a:p>
          <a:p>
            <a:r>
              <a:rPr lang="en-US" dirty="0" smtClean="0"/>
              <a:t>Game Designer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Game Programmer</a:t>
            </a:r>
          </a:p>
          <a:p>
            <a:r>
              <a:rPr lang="en-US" dirty="0" smtClean="0"/>
              <a:t>Producer / Project Leader</a:t>
            </a:r>
          </a:p>
          <a:p>
            <a:r>
              <a:rPr lang="en-US" dirty="0" smtClean="0"/>
              <a:t>Illustrator</a:t>
            </a:r>
            <a:endParaRPr lang="en-US" dirty="0" smtClean="0"/>
          </a:p>
          <a:p>
            <a:r>
              <a:rPr lang="en-US" dirty="0" smtClean="0"/>
              <a:t>etc…</a:t>
            </a:r>
            <a:endParaRPr lang="en-US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Info Relevant to the Viewer:</a:t>
            </a:r>
            <a:endParaRPr lang="en-US" dirty="0"/>
          </a:p>
        </p:txBody>
      </p:sp>
      <p:pic>
        <p:nvPicPr>
          <p:cNvPr id="4" name="Content Placeholder 3" descr="Picture 18.png"/>
          <p:cNvPicPr>
            <a:picLocks noGrp="1" noChangeAspect="1"/>
          </p:cNvPicPr>
          <p:nvPr>
            <p:ph idx="1"/>
          </p:nvPr>
        </p:nvPicPr>
        <p:blipFill>
          <a:blip r:embed="rId2"/>
          <a:srcRect l="5805" t="11785" r="4753" b="5717"/>
          <a:stretch>
            <a:fillRect/>
          </a:stretch>
        </p:blipFill>
        <p:spPr>
          <a:xfrm>
            <a:off x="76200" y="1463676"/>
            <a:ext cx="8960950" cy="516572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</a:t>
            </a:r>
            <a:r>
              <a:rPr lang="en-US" sz="4800" dirty="0" smtClean="0"/>
              <a:t>hat does “CRAP” stand for?</a:t>
            </a:r>
            <a:endParaRPr lang="en-US" sz="4800" dirty="0" smtClean="0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</a:t>
            </a:r>
          </a:p>
          <a:p>
            <a:r>
              <a:rPr lang="en-US" sz="4000" dirty="0" smtClean="0"/>
              <a:t>R</a:t>
            </a:r>
          </a:p>
          <a:p>
            <a:r>
              <a:rPr lang="en-US" sz="4000" dirty="0" smtClean="0"/>
              <a:t>A</a:t>
            </a:r>
          </a:p>
          <a:p>
            <a:r>
              <a:rPr lang="en-US" sz="4000" dirty="0"/>
              <a:t>P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Info Relevant to the Viewer:</a:t>
            </a:r>
            <a:endParaRPr lang="en-US" dirty="0"/>
          </a:p>
        </p:txBody>
      </p:sp>
      <p:pic>
        <p:nvPicPr>
          <p:cNvPr id="4" name="Content Placeholder 3" descr="Picture 18.png"/>
          <p:cNvPicPr>
            <a:picLocks noGrp="1" noChangeAspect="1"/>
          </p:cNvPicPr>
          <p:nvPr>
            <p:ph idx="1"/>
          </p:nvPr>
        </p:nvPicPr>
        <p:blipFill>
          <a:blip r:embed="rId2"/>
          <a:srcRect l="22538" t="34653" r="62251" b="5717"/>
          <a:stretch>
            <a:fillRect/>
          </a:stretch>
        </p:blipFill>
        <p:spPr>
          <a:xfrm>
            <a:off x="1219200" y="1447800"/>
            <a:ext cx="1981200" cy="4853942"/>
          </a:xfrm>
        </p:spPr>
      </p:pic>
      <p:sp>
        <p:nvSpPr>
          <p:cNvPr id="5" name="Rectangle 4"/>
          <p:cNvSpPr/>
          <p:nvPr/>
        </p:nvSpPr>
        <p:spPr>
          <a:xfrm>
            <a:off x="480743" y="6260068"/>
            <a:ext cx="5406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This list means nothing to the viewer.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Info Relevant to the Viewer:</a:t>
            </a:r>
            <a:endParaRPr lang="en-US" dirty="0"/>
          </a:p>
        </p:txBody>
      </p:sp>
      <p:pic>
        <p:nvPicPr>
          <p:cNvPr id="4" name="Content Placeholder 3" descr="Picture 18.png"/>
          <p:cNvPicPr>
            <a:picLocks noGrp="1" noChangeAspect="1"/>
          </p:cNvPicPr>
          <p:nvPr>
            <p:ph idx="1"/>
          </p:nvPr>
        </p:nvPicPr>
        <p:blipFill>
          <a:blip r:embed="rId2"/>
          <a:srcRect l="22538" t="34653" r="62251" b="5717"/>
          <a:stretch>
            <a:fillRect/>
          </a:stretch>
        </p:blipFill>
        <p:spPr>
          <a:xfrm>
            <a:off x="1219200" y="1447800"/>
            <a:ext cx="1981200" cy="4853942"/>
          </a:xfrm>
        </p:spPr>
      </p:pic>
      <p:sp>
        <p:nvSpPr>
          <p:cNvPr id="5" name="Rectangle 4"/>
          <p:cNvSpPr/>
          <p:nvPr/>
        </p:nvSpPr>
        <p:spPr>
          <a:xfrm>
            <a:off x="480743" y="6260068"/>
            <a:ext cx="363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This list means nothing to the viewer.</a:t>
            </a:r>
            <a:endParaRPr lang="en-US" dirty="0"/>
          </a:p>
        </p:txBody>
      </p:sp>
      <p:pic>
        <p:nvPicPr>
          <p:cNvPr id="6" name="Picture 5" descr="Picture 12.png"/>
          <p:cNvPicPr>
            <a:picLocks noChangeAspect="1"/>
          </p:cNvPicPr>
          <p:nvPr/>
        </p:nvPicPr>
        <p:blipFill>
          <a:blip r:embed="rId3"/>
          <a:srcRect l="6667" t="34000" r="83333" b="32667"/>
          <a:stretch>
            <a:fillRect/>
          </a:stretch>
        </p:blipFill>
        <p:spPr>
          <a:xfrm>
            <a:off x="5486400" y="1447800"/>
            <a:ext cx="2286000" cy="476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8200" y="6248400"/>
            <a:ext cx="4413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This list means a lot to the viewer.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Present </a:t>
            </a:r>
            <a:r>
              <a:rPr lang="en-US" b="1" dirty="0" smtClean="0"/>
              <a:t>Relevant </a:t>
            </a:r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4" name="Content Placeholder 3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t="11785" r="23694" b="5717"/>
          <a:stretch>
            <a:fillRect/>
          </a:stretch>
        </p:blipFill>
        <p:spPr>
          <a:xfrm>
            <a:off x="914400" y="1310640"/>
            <a:ext cx="7162800" cy="5013960"/>
          </a:xfrm>
        </p:spPr>
      </p:pic>
      <p:sp>
        <p:nvSpPr>
          <p:cNvPr id="5" name="Rectangle 4"/>
          <p:cNvSpPr/>
          <p:nvPr/>
        </p:nvSpPr>
        <p:spPr>
          <a:xfrm>
            <a:off x="2244110" y="6400800"/>
            <a:ext cx="4461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www.gregsanto.com/gokart/index.htm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Present </a:t>
            </a:r>
            <a:r>
              <a:rPr lang="en-US" b="1" dirty="0" smtClean="0"/>
              <a:t>Relevant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44110" y="6400800"/>
            <a:ext cx="4461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www.gregsanto.com/gokart/index.htm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Title</a:t>
            </a:r>
          </a:p>
          <a:p>
            <a:pPr lvl="1"/>
            <a:r>
              <a:rPr lang="en-US" dirty="0" smtClean="0"/>
              <a:t>Game Description</a:t>
            </a:r>
          </a:p>
          <a:p>
            <a:pPr lvl="2"/>
            <a:r>
              <a:rPr lang="en-US" dirty="0" smtClean="0"/>
              <a:t>Programming Challenges</a:t>
            </a:r>
          </a:p>
          <a:p>
            <a:pPr lvl="1"/>
            <a:r>
              <a:rPr lang="en-US" dirty="0" smtClean="0"/>
              <a:t>Game Features</a:t>
            </a:r>
          </a:p>
          <a:p>
            <a:pPr lvl="1"/>
            <a:r>
              <a:rPr lang="en-US" dirty="0" smtClean="0"/>
              <a:t>Screenshots</a:t>
            </a:r>
          </a:p>
          <a:p>
            <a:pPr lvl="1"/>
            <a:r>
              <a:rPr lang="en-US" dirty="0" smtClean="0"/>
              <a:t>Code Sample</a:t>
            </a:r>
          </a:p>
          <a:p>
            <a:pPr lvl="1"/>
            <a:r>
              <a:rPr lang="en-US" dirty="0" smtClean="0"/>
              <a:t>Downloads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Present </a:t>
            </a:r>
            <a:r>
              <a:rPr lang="en-US" b="1" dirty="0" smtClean="0"/>
              <a:t>Relevant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44110" y="6400800"/>
            <a:ext cx="4461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www.gregsanto.com/gokart/index.htm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Title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Embedded Video (should add this)</a:t>
            </a:r>
          </a:p>
          <a:p>
            <a:pPr lvl="1"/>
            <a:r>
              <a:rPr lang="en-US" dirty="0" smtClean="0"/>
              <a:t>Game Description</a:t>
            </a:r>
          </a:p>
          <a:p>
            <a:pPr lvl="2"/>
            <a:r>
              <a:rPr lang="en-US" dirty="0" smtClean="0"/>
              <a:t>Programming Challenges</a:t>
            </a:r>
          </a:p>
          <a:p>
            <a:pPr lvl="1"/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Screenshots</a:t>
            </a:r>
            <a:endParaRPr lang="en-US" dirty="0" smtClean="0"/>
          </a:p>
          <a:p>
            <a:pPr lvl="1"/>
            <a:r>
              <a:rPr lang="en-US" dirty="0" smtClean="0"/>
              <a:t>Code Sample</a:t>
            </a:r>
          </a:p>
          <a:p>
            <a:pPr lvl="1"/>
            <a:r>
              <a:rPr lang="en-US" dirty="0" smtClean="0"/>
              <a:t>Downloads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Present </a:t>
            </a:r>
            <a:r>
              <a:rPr lang="en-US" b="1" dirty="0" smtClean="0"/>
              <a:t>Relevant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44110" y="6400800"/>
            <a:ext cx="4461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www.gregsanto.com/gokart/index.htm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Game Title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Embedded Video (should add this)</a:t>
            </a:r>
          </a:p>
          <a:p>
            <a:pPr lvl="1"/>
            <a:r>
              <a:rPr lang="en-US" dirty="0" smtClean="0"/>
              <a:t>Game Description</a:t>
            </a:r>
          </a:p>
          <a:p>
            <a:pPr lvl="2"/>
            <a:r>
              <a:rPr lang="en-US" dirty="0" smtClean="0"/>
              <a:t>Programming Challenges</a:t>
            </a:r>
          </a:p>
          <a:p>
            <a:pPr lvl="1"/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Screenshots</a:t>
            </a:r>
            <a:endParaRPr lang="en-US" dirty="0" smtClean="0"/>
          </a:p>
          <a:p>
            <a:pPr lvl="1"/>
            <a:r>
              <a:rPr lang="en-US" dirty="0" smtClean="0"/>
              <a:t>Code Sample</a:t>
            </a:r>
          </a:p>
          <a:p>
            <a:pPr lvl="1"/>
            <a:r>
              <a:rPr lang="en-US" dirty="0" smtClean="0"/>
              <a:t>Downloads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Post Mortem </a:t>
            </a:r>
            <a:r>
              <a:rPr lang="en-US" sz="2500" dirty="0" smtClean="0">
                <a:solidFill>
                  <a:srgbClr val="FF0000"/>
                </a:solidFill>
              </a:rPr>
              <a:t>(what went right/wrong, lessons learned)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Presenting a Gallery of Images</a:t>
            </a:r>
            <a:endParaRPr lang="en-US" dirty="0"/>
          </a:p>
        </p:txBody>
      </p:sp>
      <p:pic>
        <p:nvPicPr>
          <p:cNvPr id="5" name="Content Placeholder 5" descr="Picture 17.png"/>
          <p:cNvPicPr>
            <a:picLocks noGrp="1" noChangeAspect="1"/>
          </p:cNvPicPr>
          <p:nvPr>
            <p:ph idx="1"/>
          </p:nvPr>
        </p:nvPicPr>
        <p:blipFill>
          <a:blip r:embed="rId2"/>
          <a:srcRect l="5804" t="40639" r="1596" b="5717"/>
          <a:stretch>
            <a:fillRect/>
          </a:stretch>
        </p:blipFill>
        <p:spPr>
          <a:xfrm>
            <a:off x="152400" y="3048000"/>
            <a:ext cx="8839200" cy="32004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Don’t only rely on </a:t>
            </a:r>
            <a:r>
              <a:rPr lang="en-US" sz="3800" dirty="0" err="1" smtClean="0"/>
              <a:t>Flickr</a:t>
            </a:r>
            <a:r>
              <a:rPr lang="en-US" sz="3800" dirty="0" smtClean="0"/>
              <a:t> to present work.</a:t>
            </a:r>
            <a:endParaRPr lang="en-US" sz="3800" dirty="0"/>
          </a:p>
        </p:txBody>
      </p:sp>
      <p:pic>
        <p:nvPicPr>
          <p:cNvPr id="4" name="Content Placeholder 3" descr="Picture 20.png"/>
          <p:cNvPicPr>
            <a:picLocks noGrp="1" noChangeAspect="1"/>
          </p:cNvPicPr>
          <p:nvPr>
            <p:ph idx="1"/>
          </p:nvPr>
        </p:nvPicPr>
        <p:blipFill>
          <a:blip r:embed="rId2"/>
          <a:srcRect l="7910" t="11785" r="6857" b="5717"/>
          <a:stretch>
            <a:fillRect/>
          </a:stretch>
        </p:blipFill>
        <p:spPr>
          <a:xfrm>
            <a:off x="457200" y="1447800"/>
            <a:ext cx="8153400" cy="493230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700" dirty="0" smtClean="0"/>
              <a:t>Present some of the best images locally as well</a:t>
            </a:r>
            <a:endParaRPr lang="en-US" sz="3700" dirty="0"/>
          </a:p>
        </p:txBody>
      </p:sp>
      <p:pic>
        <p:nvPicPr>
          <p:cNvPr id="6" name="Content Placeholder 5" descr="Picture 17.png"/>
          <p:cNvPicPr>
            <a:picLocks noGrp="1" noChangeAspect="1"/>
          </p:cNvPicPr>
          <p:nvPr>
            <p:ph idx="1"/>
          </p:nvPr>
        </p:nvPicPr>
        <p:blipFill>
          <a:blip r:embed="rId2"/>
          <a:srcRect l="5804" t="11785" r="1596" b="5717"/>
          <a:stretch>
            <a:fillRect/>
          </a:stretch>
        </p:blipFill>
        <p:spPr>
          <a:xfrm>
            <a:off x="152400" y="1326572"/>
            <a:ext cx="8839200" cy="4921828"/>
          </a:xfrm>
        </p:spPr>
      </p:pic>
      <p:sp>
        <p:nvSpPr>
          <p:cNvPr id="7" name="Rectangle 6"/>
          <p:cNvSpPr/>
          <p:nvPr/>
        </p:nvSpPr>
        <p:spPr>
          <a:xfrm>
            <a:off x="3088260" y="6336268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www.pixelnitrate.com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Picture 17.png"/>
          <p:cNvPicPr>
            <a:picLocks noChangeAspect="1"/>
          </p:cNvPicPr>
          <p:nvPr/>
        </p:nvPicPr>
        <p:blipFill>
          <a:blip r:embed="rId2"/>
          <a:srcRect l="8997" t="18925" r="59870" b="28707"/>
          <a:stretch>
            <a:fillRect/>
          </a:stretch>
        </p:blipFill>
        <p:spPr>
          <a:xfrm>
            <a:off x="457200" y="1752600"/>
            <a:ext cx="297180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Crop Larger Images to create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most descriptive thumbnails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drawings_thumbnail_mieles_de_fuego.gif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>
            <a:off x="1981200" y="5257800"/>
            <a:ext cx="1578954" cy="868364"/>
          </a:xfrm>
        </p:spPr>
      </p:pic>
      <p:pic>
        <p:nvPicPr>
          <p:cNvPr id="7" name="Picture 6" descr="drawings_mieles_de_fue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58" y="1752600"/>
            <a:ext cx="3368842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88260" y="6336268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www.pixelnitrate.com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</a:t>
            </a:r>
            <a:r>
              <a:rPr lang="en-US" sz="4800" dirty="0" smtClean="0"/>
              <a:t>hat does “CRAP” stand for?</a:t>
            </a:r>
            <a:endParaRPr lang="en-US" sz="4800" dirty="0" smtClean="0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Contrast</a:t>
            </a:r>
          </a:p>
          <a:p>
            <a:r>
              <a:rPr lang="en-US" sz="4000" dirty="0" smtClean="0"/>
              <a:t>Repetition</a:t>
            </a:r>
          </a:p>
          <a:p>
            <a:r>
              <a:rPr lang="en-US" sz="4000" dirty="0" smtClean="0"/>
              <a:t>Alignment</a:t>
            </a:r>
          </a:p>
          <a:p>
            <a:r>
              <a:rPr lang="en-US" sz="4000" dirty="0" smtClean="0"/>
              <a:t>Proximity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Presenting a Gallery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Thumbnails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Crop larger images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Sharpen in Photoshop</a:t>
            </a:r>
          </a:p>
          <a:p>
            <a:r>
              <a:rPr lang="en-US" dirty="0" smtClean="0"/>
              <a:t>Cluster Thumbnails and Larger Images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Thumbs and Larger Images</a:t>
            </a:r>
            <a:endParaRPr lang="en-US" dirty="0"/>
          </a:p>
        </p:txBody>
      </p:sp>
      <p:pic>
        <p:nvPicPr>
          <p:cNvPr id="4" name="Content Placeholder 3" descr="Picture 21.png"/>
          <p:cNvPicPr>
            <a:picLocks noGrp="1" noChangeAspect="1"/>
          </p:cNvPicPr>
          <p:nvPr>
            <p:ph idx="1"/>
          </p:nvPr>
        </p:nvPicPr>
        <p:blipFill>
          <a:blip r:embed="rId2"/>
          <a:srcRect l="24746" t="53876" r="64832" b="39390"/>
          <a:stretch>
            <a:fillRect/>
          </a:stretch>
        </p:blipFill>
        <p:spPr>
          <a:xfrm>
            <a:off x="3505200" y="2743200"/>
            <a:ext cx="5431980" cy="2193673"/>
          </a:xfrm>
        </p:spPr>
      </p:pic>
      <p:sp>
        <p:nvSpPr>
          <p:cNvPr id="5" name="Rectangle 4"/>
          <p:cNvSpPr/>
          <p:nvPr/>
        </p:nvSpPr>
        <p:spPr>
          <a:xfrm>
            <a:off x="4847488" y="5105400"/>
            <a:ext cx="38393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click any of these little images</a:t>
            </a:r>
          </a:p>
          <a:p>
            <a:r>
              <a:rPr lang="en-US" sz="2300" dirty="0" smtClean="0"/>
              <a:t>or the text link and…</a:t>
            </a:r>
            <a:endParaRPr lang="en-US" sz="2300" dirty="0"/>
          </a:p>
        </p:txBody>
      </p:sp>
      <p:pic>
        <p:nvPicPr>
          <p:cNvPr id="6" name="Content Placeholder 3" descr="Picture 21.png"/>
          <p:cNvPicPr>
            <a:picLocks noChangeAspect="1"/>
          </p:cNvPicPr>
          <p:nvPr/>
        </p:nvPicPr>
        <p:blipFill>
          <a:blip r:embed="rId2"/>
          <a:srcRect l="23616" t="21932" r="59956" b="39390"/>
          <a:stretch>
            <a:fillRect/>
          </a:stretch>
        </p:blipFill>
        <p:spPr>
          <a:xfrm>
            <a:off x="0" y="1417638"/>
            <a:ext cx="3323488" cy="48908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Thumbs and Larger Images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3657600"/>
            <a:ext cx="8229600" cy="792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 smtClean="0"/>
              <a:t>The full</a:t>
            </a:r>
          </a:p>
          <a:p>
            <a:pPr>
              <a:buNone/>
            </a:pPr>
            <a:r>
              <a:rPr lang="en-US" sz="3000" dirty="0" smtClean="0"/>
              <a:t>gallery</a:t>
            </a:r>
          </a:p>
          <a:p>
            <a:pPr>
              <a:buNone/>
            </a:pPr>
            <a:r>
              <a:rPr lang="en-US" sz="3000" dirty="0" smtClean="0"/>
              <a:t>appears.</a:t>
            </a:r>
          </a:p>
        </p:txBody>
      </p:sp>
      <p:pic>
        <p:nvPicPr>
          <p:cNvPr id="6" name="Picture 5" descr="Picture 22.png"/>
          <p:cNvPicPr>
            <a:picLocks noChangeAspect="1"/>
          </p:cNvPicPr>
          <p:nvPr/>
        </p:nvPicPr>
        <p:blipFill>
          <a:blip r:embed="rId2"/>
          <a:srcRect l="23333" t="12667" r="21667" b="6000"/>
          <a:stretch>
            <a:fillRect/>
          </a:stretch>
        </p:blipFill>
        <p:spPr>
          <a:xfrm>
            <a:off x="1905000" y="1288472"/>
            <a:ext cx="5943600" cy="549332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Presenting a Gallery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Thumbnails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Crop larger images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Sharpen in Photoshop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Cluster Thumbnails and Larger Images</a:t>
            </a:r>
          </a:p>
          <a:p>
            <a:r>
              <a:rPr lang="en-US" dirty="0" smtClean="0"/>
              <a:t>No Need to be Fancy</a:t>
            </a:r>
            <a:endParaRPr lang="en-US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 smtClean="0"/>
              <a:t>You don’t need to be fancy with pop ups…</a:t>
            </a:r>
            <a:endParaRPr lang="en-US" sz="3700" dirty="0"/>
          </a:p>
        </p:txBody>
      </p:sp>
      <p:pic>
        <p:nvPicPr>
          <p:cNvPr id="6" name="Content Placeholder 5" descr="Picture 24.png"/>
          <p:cNvPicPr>
            <a:picLocks noGrp="1" noChangeAspect="1"/>
          </p:cNvPicPr>
          <p:nvPr>
            <p:ph idx="1"/>
          </p:nvPr>
        </p:nvPicPr>
        <p:blipFill>
          <a:blip r:embed="rId2"/>
          <a:srcRect l="7609" t="11971" r="4001" b="5772"/>
          <a:stretch>
            <a:fillRect/>
          </a:stretch>
        </p:blipFill>
        <p:spPr>
          <a:xfrm>
            <a:off x="762000" y="1676400"/>
            <a:ext cx="7467600" cy="43434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 smtClean="0"/>
              <a:t>You don’t need to be fancy with pop ups…</a:t>
            </a:r>
            <a:endParaRPr lang="en-US" sz="3700" dirty="0"/>
          </a:p>
        </p:txBody>
      </p:sp>
      <p:pic>
        <p:nvPicPr>
          <p:cNvPr id="4" name="Content Placeholder 3" descr="Picture 23.png"/>
          <p:cNvPicPr>
            <a:picLocks noGrp="1" noChangeAspect="1"/>
          </p:cNvPicPr>
          <p:nvPr>
            <p:ph idx="1"/>
          </p:nvPr>
        </p:nvPicPr>
        <p:blipFill>
          <a:blip r:embed="rId2"/>
          <a:srcRect l="6414" t="11870" r="5487" b="6522"/>
          <a:stretch>
            <a:fillRect/>
          </a:stretch>
        </p:blipFill>
        <p:spPr>
          <a:xfrm>
            <a:off x="304800" y="1524000"/>
            <a:ext cx="8291946" cy="48006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dirty="0" smtClean="0"/>
              <a:t>Larger images can appear</a:t>
            </a:r>
            <a:br>
              <a:rPr lang="en-US" sz="2700" dirty="0" smtClean="0"/>
            </a:br>
            <a:r>
              <a:rPr lang="en-US" sz="2700" dirty="0" smtClean="0"/>
              <a:t>within the page or in a new page… it can load faster.</a:t>
            </a:r>
            <a:endParaRPr lang="en-US" sz="2700" dirty="0"/>
          </a:p>
        </p:txBody>
      </p:sp>
      <p:pic>
        <p:nvPicPr>
          <p:cNvPr id="6" name="Content Placeholder 5" descr="Picture 17.png"/>
          <p:cNvPicPr>
            <a:picLocks noChangeAspect="1"/>
          </p:cNvPicPr>
          <p:nvPr/>
        </p:nvPicPr>
        <p:blipFill>
          <a:blip r:embed="rId2"/>
          <a:srcRect l="8997" t="18925" r="59870" b="28707"/>
          <a:stretch>
            <a:fillRect/>
          </a:stretch>
        </p:blipFill>
        <p:spPr>
          <a:xfrm>
            <a:off x="457200" y="1752600"/>
            <a:ext cx="2971800" cy="3124200"/>
          </a:xfrm>
          <a:prstGeom prst="rect">
            <a:avLst/>
          </a:prstGeom>
        </p:spPr>
      </p:pic>
      <p:pic>
        <p:nvPicPr>
          <p:cNvPr id="7" name="Picture 6" descr="drawings_mieles_de_fue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958" y="1752600"/>
            <a:ext cx="3368842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8260" y="6336268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www.pixelnitrate.com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YouTube Videos</a:t>
            </a:r>
            <a:endParaRPr lang="en-US" dirty="0"/>
          </a:p>
        </p:txBody>
      </p:sp>
      <p:pic>
        <p:nvPicPr>
          <p:cNvPr id="4" name="Content Placeholder 3" descr="Picture 28.png"/>
          <p:cNvPicPr>
            <a:picLocks noGrp="1" noChangeAspect="1"/>
          </p:cNvPicPr>
          <p:nvPr>
            <p:ph idx="1"/>
          </p:nvPr>
        </p:nvPicPr>
        <p:blipFill>
          <a:blip r:embed="rId2"/>
          <a:srcRect l="8962" t="15153" r="14223" b="5717"/>
          <a:stretch>
            <a:fillRect/>
          </a:stretch>
        </p:blipFill>
        <p:spPr>
          <a:xfrm>
            <a:off x="152400" y="1295400"/>
            <a:ext cx="8260064" cy="5318124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YouTube Videos</a:t>
            </a:r>
            <a:endParaRPr lang="en-US" dirty="0"/>
          </a:p>
        </p:txBody>
      </p:sp>
      <p:pic>
        <p:nvPicPr>
          <p:cNvPr id="4" name="Content Placeholder 3" descr="Picture 28.png"/>
          <p:cNvPicPr>
            <a:picLocks noGrp="1" noChangeAspect="1"/>
          </p:cNvPicPr>
          <p:nvPr>
            <p:ph idx="1"/>
          </p:nvPr>
        </p:nvPicPr>
        <p:blipFill>
          <a:blip r:embed="rId2"/>
          <a:srcRect l="8962" t="15153" r="14223" b="5717"/>
          <a:stretch>
            <a:fillRect/>
          </a:stretch>
        </p:blipFill>
        <p:spPr>
          <a:xfrm>
            <a:off x="152400" y="1295400"/>
            <a:ext cx="8260064" cy="5318124"/>
          </a:xfrm>
        </p:spPr>
      </p:pic>
      <p:sp>
        <p:nvSpPr>
          <p:cNvPr id="5" name="Down Arrow 4"/>
          <p:cNvSpPr/>
          <p:nvPr/>
        </p:nvSpPr>
        <p:spPr>
          <a:xfrm rot="2450577">
            <a:off x="5394893" y="3244005"/>
            <a:ext cx="609600" cy="1905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2450577">
            <a:off x="5806507" y="4006007"/>
            <a:ext cx="609600" cy="1905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5400000">
            <a:off x="5618012" y="4638427"/>
            <a:ext cx="609600" cy="308957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62839" y="3059668"/>
            <a:ext cx="2623961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62839" y="3059668"/>
            <a:ext cx="26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 smtClean="0"/>
              <a:t>and select resolution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520040" y="3897868"/>
            <a:ext cx="132293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0039" y="3853934"/>
            <a:ext cx="1322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 smtClean="0"/>
              <a:t>Embed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63864" y="5693749"/>
            <a:ext cx="132293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67600" y="5693748"/>
            <a:ext cx="108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Copy Text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YouTube Videos</a:t>
            </a:r>
            <a:endParaRPr lang="en-US" dirty="0"/>
          </a:p>
        </p:txBody>
      </p:sp>
      <p:pic>
        <p:nvPicPr>
          <p:cNvPr id="4" name="Content Placeholder 3" descr="Picture 29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t="5051" r="50000" b="52587"/>
          <a:stretch>
            <a:fillRect/>
          </a:stretch>
        </p:blipFill>
        <p:spPr>
          <a:xfrm>
            <a:off x="457200" y="2084672"/>
            <a:ext cx="7685690" cy="4297362"/>
          </a:xfrm>
        </p:spPr>
      </p:pic>
      <p:sp>
        <p:nvSpPr>
          <p:cNvPr id="5" name="Down Arrow 4"/>
          <p:cNvSpPr/>
          <p:nvPr/>
        </p:nvSpPr>
        <p:spPr>
          <a:xfrm rot="4476257">
            <a:off x="2447038" y="1011875"/>
            <a:ext cx="609600" cy="19050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51077" y="1600200"/>
            <a:ext cx="3266865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51078" y="1600200"/>
            <a:ext cx="326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Go to Split View in Dreamweaver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10199" y="2141778"/>
            <a:ext cx="2960741" cy="105862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2141779"/>
            <a:ext cx="29607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Make sure the cursor is</a:t>
            </a:r>
          </a:p>
          <a:p>
            <a:r>
              <a:rPr lang="en-US" dirty="0" smtClean="0"/>
              <a:t>where you want the video</a:t>
            </a:r>
          </a:p>
          <a:p>
            <a:r>
              <a:rPr lang="en-US" dirty="0" smtClean="0"/>
              <a:t>to be embedded on the page.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3469158">
            <a:off x="2702983" y="1357978"/>
            <a:ext cx="609600" cy="492324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Apply the Basics of Design</a:t>
            </a:r>
            <a:r>
              <a:rPr lang="en-US" sz="4800" dirty="0" smtClean="0"/>
              <a:t>: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Contrast </a:t>
            </a:r>
            <a:r>
              <a:rPr lang="en-US" sz="4000" dirty="0" smtClean="0"/>
              <a:t>draws and holds the eye to the page.</a:t>
            </a:r>
          </a:p>
          <a:p>
            <a:pPr lvl="1"/>
            <a:r>
              <a:rPr lang="en-US" sz="3600" dirty="0" smtClean="0"/>
              <a:t>Choose certain elements to stand out from the rest </a:t>
            </a:r>
            <a:r>
              <a:rPr lang="en-US" sz="3600" dirty="0" smtClean="0"/>
              <a:t>in terms of color, scale, shape.</a:t>
            </a:r>
          </a:p>
          <a:p>
            <a:pPr lvl="1"/>
            <a:r>
              <a:rPr lang="en-US" sz="3600" dirty="0" smtClean="0"/>
              <a:t>Choose ONE element (logo, image) to stand out.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Picture 31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t="3367" r="20537" b="19285"/>
          <a:stretch>
            <a:fillRect/>
          </a:stretch>
        </p:blipFill>
        <p:spPr>
          <a:xfrm>
            <a:off x="457200" y="1417638"/>
            <a:ext cx="7696200" cy="48434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YouTube Videos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7443222">
            <a:off x="2987980" y="1028289"/>
            <a:ext cx="609600" cy="552523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1100" y="4808779"/>
            <a:ext cx="3591474" cy="105862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01101" y="4808780"/>
            <a:ext cx="35914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Click where cursor is in CODE</a:t>
            </a:r>
          </a:p>
          <a:p>
            <a:r>
              <a:rPr lang="en-US" dirty="0" smtClean="0"/>
              <a:t>Window and paste the text you</a:t>
            </a:r>
          </a:p>
          <a:p>
            <a:r>
              <a:rPr lang="en-US" dirty="0" smtClean="0"/>
              <a:t>copied from YouTube. Save and test!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YouTube Videos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icture 27.png"/>
          <p:cNvPicPr>
            <a:picLocks noChangeAspect="1"/>
          </p:cNvPicPr>
          <p:nvPr/>
        </p:nvPicPr>
        <p:blipFill>
          <a:blip r:embed="rId2"/>
          <a:srcRect l="10000" t="12667" r="10000" b="4667"/>
          <a:stretch>
            <a:fillRect/>
          </a:stretch>
        </p:blipFill>
        <p:spPr>
          <a:xfrm>
            <a:off x="228600" y="1193800"/>
            <a:ext cx="8534400" cy="5511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Apply the Basics of Design</a:t>
            </a:r>
            <a:r>
              <a:rPr lang="en-US" sz="4800" dirty="0" smtClean="0"/>
              <a:t>: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528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Contrast </a:t>
            </a:r>
            <a:r>
              <a:rPr lang="en-US" sz="4000" dirty="0" smtClean="0"/>
              <a:t>draws and holds the eye to the page.</a:t>
            </a:r>
          </a:p>
          <a:p>
            <a:pPr lvl="1"/>
            <a:r>
              <a:rPr lang="en-US" sz="3600" dirty="0" smtClean="0"/>
              <a:t>Choose certain elements to stand out from the rest </a:t>
            </a:r>
            <a:r>
              <a:rPr lang="en-US" sz="3600" dirty="0" smtClean="0"/>
              <a:t>in terms of color, scale, shape.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Repetition</a:t>
            </a:r>
            <a:r>
              <a:rPr lang="en-US" sz="4000" dirty="0" smtClean="0"/>
              <a:t> unifies the site.</a:t>
            </a:r>
          </a:p>
          <a:p>
            <a:pPr lvl="1"/>
            <a:r>
              <a:rPr lang="en-US" sz="3600" dirty="0" smtClean="0"/>
              <a:t>M</a:t>
            </a:r>
            <a:r>
              <a:rPr lang="en-US" sz="3600" dirty="0" smtClean="0"/>
              <a:t>ake page layout elements similar in size, color, shape, etc., so the </a:t>
            </a:r>
            <a:r>
              <a:rPr lang="en-US" sz="3600" dirty="0" smtClean="0"/>
              <a:t>site </a:t>
            </a:r>
            <a:r>
              <a:rPr lang="en-US" sz="3600" dirty="0" smtClean="0"/>
              <a:t>feels cohesive.</a:t>
            </a:r>
          </a:p>
          <a:p>
            <a:pPr lvl="1"/>
            <a:r>
              <a:rPr lang="en-US" sz="3600" dirty="0" smtClean="0"/>
              <a:t>Chose a limited Color Palette and stick to it.</a:t>
            </a:r>
          </a:p>
          <a:p>
            <a:pPr lvl="1"/>
            <a:r>
              <a:rPr lang="en-US" sz="3600" dirty="0" smtClean="0"/>
              <a:t>Chose one typeface and stick to it.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Apply the Basics of Design</a:t>
            </a:r>
            <a:r>
              <a:rPr lang="en-US" sz="4800" dirty="0" smtClean="0"/>
              <a:t>: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Contrast </a:t>
            </a:r>
            <a:r>
              <a:rPr lang="en-US" sz="4000" dirty="0" smtClean="0"/>
              <a:t>draws and holds the eye to the page.</a:t>
            </a:r>
          </a:p>
          <a:p>
            <a:pPr lvl="1"/>
            <a:r>
              <a:rPr lang="en-US" sz="3600" dirty="0" smtClean="0"/>
              <a:t>Choose certain elements to stand out from the rest </a:t>
            </a:r>
            <a:r>
              <a:rPr lang="en-US" sz="3600" dirty="0" smtClean="0"/>
              <a:t>in terms of color, scale, shape.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Repetition</a:t>
            </a:r>
            <a:r>
              <a:rPr lang="en-US" sz="4000" dirty="0" smtClean="0"/>
              <a:t> unifies the site.</a:t>
            </a:r>
          </a:p>
          <a:p>
            <a:pPr lvl="1"/>
            <a:r>
              <a:rPr lang="en-US" sz="3600" dirty="0" smtClean="0"/>
              <a:t>M</a:t>
            </a:r>
            <a:r>
              <a:rPr lang="en-US" sz="3600" dirty="0" smtClean="0"/>
              <a:t>ake page layout elements similar in size, color, shape, etc., so the </a:t>
            </a:r>
            <a:r>
              <a:rPr lang="en-US" sz="3600" dirty="0" smtClean="0"/>
              <a:t>site </a:t>
            </a:r>
            <a:r>
              <a:rPr lang="en-US" sz="3600" dirty="0" smtClean="0"/>
              <a:t>feels cohesive.</a:t>
            </a:r>
            <a:endParaRPr lang="en-US" sz="3600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Alignment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leads the eye.</a:t>
            </a:r>
          </a:p>
          <a:p>
            <a:pPr lvl="1"/>
            <a:r>
              <a:rPr lang="en-US" sz="3600" dirty="0" smtClean="0"/>
              <a:t>Flow l</a:t>
            </a:r>
            <a:r>
              <a:rPr lang="en-US" sz="3600" dirty="0" smtClean="0"/>
              <a:t>ines within a page help the eye move over the site, making it visually appealing. </a:t>
            </a:r>
            <a:endParaRPr lang="en-US" sz="3600" dirty="0" smtClean="0"/>
          </a:p>
          <a:p>
            <a:r>
              <a:rPr lang="en-US" sz="4000" dirty="0" smtClean="0">
                <a:solidFill>
                  <a:srgbClr val="FFFFFF"/>
                </a:solidFill>
              </a:rPr>
              <a:t>Proximity logically chunks elements together.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Spatially group elements that belong together.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Apply the Basics of Design</a:t>
            </a:r>
            <a:r>
              <a:rPr lang="en-US" sz="4800" dirty="0" smtClean="0"/>
              <a:t>: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Contrast </a:t>
            </a:r>
            <a:r>
              <a:rPr lang="en-US" sz="4000" dirty="0" smtClean="0"/>
              <a:t>draws and holds the eye to the page.</a:t>
            </a:r>
          </a:p>
          <a:p>
            <a:pPr lvl="1"/>
            <a:r>
              <a:rPr lang="en-US" sz="3600" dirty="0" smtClean="0"/>
              <a:t>Choose certain elements to stand out from the rest </a:t>
            </a:r>
            <a:r>
              <a:rPr lang="en-US" sz="3600" dirty="0" smtClean="0"/>
              <a:t>in terms of color, scale, shape.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Repetition</a:t>
            </a:r>
            <a:r>
              <a:rPr lang="en-US" sz="4000" dirty="0" smtClean="0"/>
              <a:t> unifies the site.</a:t>
            </a:r>
          </a:p>
          <a:p>
            <a:pPr lvl="1"/>
            <a:r>
              <a:rPr lang="en-US" sz="3600" dirty="0" smtClean="0"/>
              <a:t>M</a:t>
            </a:r>
            <a:r>
              <a:rPr lang="en-US" sz="3600" dirty="0" smtClean="0"/>
              <a:t>ake page layout elements similar in size, color, shape, etc., so the </a:t>
            </a:r>
            <a:r>
              <a:rPr lang="en-US" sz="3600" dirty="0" smtClean="0"/>
              <a:t>site </a:t>
            </a:r>
            <a:r>
              <a:rPr lang="en-US" sz="3600" dirty="0" smtClean="0"/>
              <a:t>feels cohesive.</a:t>
            </a:r>
            <a:endParaRPr lang="en-US" sz="3600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Alignment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leads the eye.</a:t>
            </a:r>
          </a:p>
          <a:p>
            <a:pPr lvl="1"/>
            <a:r>
              <a:rPr lang="en-US" sz="3600" dirty="0" smtClean="0"/>
              <a:t>Flow l</a:t>
            </a:r>
            <a:r>
              <a:rPr lang="en-US" sz="3600" dirty="0" smtClean="0"/>
              <a:t>ines within a page help the eye move over the site, making it visually appealing. </a:t>
            </a:r>
            <a:endParaRPr lang="en-US" sz="3600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Proximity </a:t>
            </a:r>
            <a:r>
              <a:rPr lang="en-US" sz="4000" dirty="0" smtClean="0"/>
              <a:t>logically chunks elements together.</a:t>
            </a:r>
          </a:p>
          <a:p>
            <a:pPr lvl="1"/>
            <a:r>
              <a:rPr lang="en-US" sz="3200" dirty="0" smtClean="0"/>
              <a:t>Spatially group elements that belong together.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6294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Bad Layout  </a:t>
            </a:r>
            <a:r>
              <a:rPr lang="en-US" sz="4000" dirty="0" smtClean="0"/>
              <a:t>vs. </a:t>
            </a:r>
            <a:r>
              <a:rPr lang="en-US" sz="4000" dirty="0" smtClean="0"/>
              <a:t>Good Layout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Contrast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Repetition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Alignment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Proximity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3885"/>
          <a:stretch>
            <a:fillRect/>
          </a:stretch>
        </p:blipFill>
        <p:spPr bwMode="auto">
          <a:xfrm>
            <a:off x="2438400" y="1143000"/>
            <a:ext cx="5715000" cy="507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1123</Words>
  <Application>Microsoft Macintosh PowerPoint</Application>
  <PresentationFormat>On-screen Show (4:3)</PresentationFormat>
  <Paragraphs>187</Paragraphs>
  <Slides>51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Professional Website Portfolios</vt:lpstr>
      <vt:lpstr>Portfolio Lecture Overview</vt:lpstr>
      <vt:lpstr>What does “CRAP” stand for?</vt:lpstr>
      <vt:lpstr>What does “CRAP” stand for?</vt:lpstr>
      <vt:lpstr>Apply the Basics of Design:</vt:lpstr>
      <vt:lpstr>Apply the Basics of Design:</vt:lpstr>
      <vt:lpstr>Apply the Basics of Design:</vt:lpstr>
      <vt:lpstr>Apply the Basics of Design:</vt:lpstr>
      <vt:lpstr>Bad Layout  vs. Good Layout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Simple</vt:lpstr>
      <vt:lpstr>Good Portfolios Can Be Complex</vt:lpstr>
      <vt:lpstr>Flowcharts and Planning</vt:lpstr>
      <vt:lpstr>Flowcharts and Planning</vt:lpstr>
      <vt:lpstr>Flowcharts and Planning</vt:lpstr>
      <vt:lpstr>Create Interface Mock-ups</vt:lpstr>
      <vt:lpstr>Create Interface Mock-ups</vt:lpstr>
      <vt:lpstr>Target Your Portfolio to a Career</vt:lpstr>
      <vt:lpstr>Target Your Portfolio to a Career</vt:lpstr>
      <vt:lpstr>Make Info Relevant to the Viewer:</vt:lpstr>
      <vt:lpstr>Make Info Relevant to the Viewer:</vt:lpstr>
      <vt:lpstr>Make Info Relevant to the Viewer:</vt:lpstr>
      <vt:lpstr>Present Relevant Information</vt:lpstr>
      <vt:lpstr>Present Relevant Information</vt:lpstr>
      <vt:lpstr>Present Relevant Information</vt:lpstr>
      <vt:lpstr>Present Relevant Information</vt:lpstr>
      <vt:lpstr>Presenting a Gallery of Images</vt:lpstr>
      <vt:lpstr>Don’t only rely on Flickr to present work.</vt:lpstr>
      <vt:lpstr>Present some of the best images locally as well</vt:lpstr>
      <vt:lpstr>Crop Larger Images to create the most descriptive thumbnails.</vt:lpstr>
      <vt:lpstr>Presenting a Gallery of Images</vt:lpstr>
      <vt:lpstr>Cluster Thumbs and Larger Images</vt:lpstr>
      <vt:lpstr>Cluster Thumbs and Larger Images</vt:lpstr>
      <vt:lpstr>Presenting a Gallery of Images</vt:lpstr>
      <vt:lpstr>You don’t need to be fancy with pop ups…</vt:lpstr>
      <vt:lpstr>You don’t need to be fancy with pop ups…</vt:lpstr>
      <vt:lpstr>Larger images can appear within the page or in a new page… it can load faster.</vt:lpstr>
      <vt:lpstr>Embedding YouTube Videos</vt:lpstr>
      <vt:lpstr>Embedding YouTube Videos</vt:lpstr>
      <vt:lpstr>Embedding YouTube Videos</vt:lpstr>
      <vt:lpstr>Embedding YouTube Videos</vt:lpstr>
      <vt:lpstr>Embedding YouTube Videos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Website Portfolio Design</dc:title>
  <dc:creator>guest</dc:creator>
  <cp:lastModifiedBy>guest</cp:lastModifiedBy>
  <cp:revision>4</cp:revision>
  <dcterms:created xsi:type="dcterms:W3CDTF">2010-11-03T00:06:51Z</dcterms:created>
  <dcterms:modified xsi:type="dcterms:W3CDTF">2010-11-03T04:51:07Z</dcterms:modified>
</cp:coreProperties>
</file>