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70" r:id="rId3"/>
    <p:sldId id="317" r:id="rId4"/>
    <p:sldId id="291" r:id="rId5"/>
    <p:sldId id="315" r:id="rId6"/>
    <p:sldId id="292" r:id="rId7"/>
    <p:sldId id="293" r:id="rId8"/>
    <p:sldId id="327" r:id="rId9"/>
    <p:sldId id="330" r:id="rId10"/>
    <p:sldId id="328" r:id="rId11"/>
    <p:sldId id="329" r:id="rId12"/>
    <p:sldId id="326" r:id="rId13"/>
    <p:sldId id="294" r:id="rId14"/>
    <p:sldId id="295" r:id="rId15"/>
    <p:sldId id="300" r:id="rId16"/>
    <p:sldId id="296" r:id="rId17"/>
    <p:sldId id="297" r:id="rId18"/>
    <p:sldId id="298" r:id="rId19"/>
    <p:sldId id="299" r:id="rId20"/>
    <p:sldId id="323" r:id="rId21"/>
    <p:sldId id="324" r:id="rId22"/>
    <p:sldId id="316" r:id="rId23"/>
    <p:sldId id="271" r:id="rId24"/>
    <p:sldId id="272" r:id="rId25"/>
    <p:sldId id="273" r:id="rId26"/>
    <p:sldId id="279" r:id="rId27"/>
    <p:sldId id="318" r:id="rId28"/>
    <p:sldId id="274" r:id="rId29"/>
    <p:sldId id="277" r:id="rId30"/>
    <p:sldId id="281" r:id="rId31"/>
    <p:sldId id="325" r:id="rId32"/>
    <p:sldId id="276" r:id="rId33"/>
    <p:sldId id="275" r:id="rId34"/>
    <p:sldId id="320" r:id="rId35"/>
    <p:sldId id="321" r:id="rId36"/>
    <p:sldId id="319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2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241" autoAdjust="0"/>
    <p:restoredTop sz="94660"/>
  </p:normalViewPr>
  <p:slideViewPr>
    <p:cSldViewPr snapToObjects="1">
      <p:cViewPr varScale="1">
        <p:scale>
          <a:sx n="117" d="100"/>
          <a:sy n="117" d="100"/>
        </p:scale>
        <p:origin x="-11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tableStyles" Target="tableStyle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viewProps" Target="view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heme" Target="theme/theme1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presProps" Target="pres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626B-9460-7749-9F42-1B75E73AE76B}" type="datetimeFigureOut">
              <a:rPr lang="en-US" smtClean="0"/>
              <a:pPr/>
              <a:t>10/19/10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0727191211704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349319" y="0"/>
            <a:ext cx="4794681" cy="6858000"/>
          </a:xfrm>
          <a:prstGeom prst="rect">
            <a:avLst/>
          </a:prstGeom>
        </p:spPr>
      </p:pic>
      <p:pic>
        <p:nvPicPr>
          <p:cNvPr id="8" name="Picture 7" descr="20100727191211859.jpg"/>
          <p:cNvPicPr>
            <a:picLocks noChangeAspect="1"/>
          </p:cNvPicPr>
          <p:nvPr userDrawn="1"/>
        </p:nvPicPr>
        <p:blipFill>
          <a:blip r:embed="rId14"/>
          <a:srcRect r="1465"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blurRad="12700" dist="38100" dir="2700000">
              <a:schemeClr val="bg1">
                <a:alpha val="88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ffectLst>
            <a:outerShdw blurRad="12700" dist="38100" dir="2700000">
              <a:schemeClr val="bg1">
                <a:alpha val="88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effectLst>
            <a:outerShdw blurRad="12700" dist="38100" dir="2700000">
              <a:schemeClr val="bg1">
                <a:alpha val="88000"/>
              </a:schemeClr>
            </a:outerShdw>
          </a:effectLst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5626B-9460-7749-9F42-1B75E73AE76B}" type="datetimeFigureOut">
              <a:rPr lang="en-US" smtClean="0"/>
              <a:pPr/>
              <a:t>10/20/10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effectLst>
            <a:outerShdw blurRad="12700" dist="38100" dir="2700000">
              <a:schemeClr val="bg1">
                <a:alpha val="88000"/>
              </a:scheme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effectLst>
            <a:outerShdw blurRad="12700" dist="38100" dir="2700000">
              <a:schemeClr val="bg1">
                <a:alpha val="88000"/>
              </a:scheme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35814-671D-2F4B-8653-DBD829A2B5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eg"/><Relationship Id="rId5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9.jpeg"/><Relationship Id="rId5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6.gif"/><Relationship Id="rId5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0425"/>
            <a:ext cx="8077200" cy="147002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Celebrity</a:t>
            </a:r>
            <a:br>
              <a:rPr lang="en-US" dirty="0" smtClean="0"/>
            </a:br>
            <a:r>
              <a:rPr lang="en-US" dirty="0" smtClean="0"/>
              <a:t>Caricature</a:t>
            </a:r>
            <a:br>
              <a:rPr lang="en-US" dirty="0" smtClean="0"/>
            </a:br>
            <a:r>
              <a:rPr lang="en-US" dirty="0" smtClean="0"/>
              <a:t>Assemblage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3400" y="48768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dirty="0"/>
              <a:t>Principles of Visual Design LCC 2720</a:t>
            </a:r>
            <a:br>
              <a:rPr lang="en-US" dirty="0"/>
            </a:br>
            <a:r>
              <a:rPr lang="en-US" dirty="0"/>
              <a:t>Instructor: Brian </a:t>
            </a:r>
            <a:r>
              <a:rPr lang="en-US" dirty="0" smtClean="0"/>
              <a:t>Schrank</a:t>
            </a:r>
            <a:endParaRPr lang="en-US" sz="3700" dirty="0">
              <a:solidFill>
                <a:srgbClr val="996866"/>
              </a:solidFill>
            </a:endParaRPr>
          </a:p>
        </p:txBody>
      </p:sp>
      <p:pic>
        <p:nvPicPr>
          <p:cNvPr id="11" name="Picture 10" descr="201007271912118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46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953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</a:p>
          <a:p>
            <a:pPr marL="914400" lvl="1" indent="-514350"/>
            <a:r>
              <a:rPr lang="en-US" sz="2300" dirty="0" smtClean="0"/>
              <a:t>What defines them?</a:t>
            </a:r>
          </a:p>
          <a:p>
            <a:pPr marL="914400" lvl="1" indent="-514350"/>
            <a:r>
              <a:rPr lang="en-US" sz="2300" dirty="0" smtClean="0"/>
              <a:t>What </a:t>
            </a:r>
            <a:r>
              <a:rPr lang="en-US" sz="2300" dirty="0" smtClean="0"/>
              <a:t>are they known for?</a:t>
            </a:r>
          </a:p>
          <a:p>
            <a:pPr marL="914400" lvl="1" indent="-514350"/>
            <a:r>
              <a:rPr lang="en-US" sz="2300" dirty="0" smtClean="0"/>
              <a:t>Where are they from?</a:t>
            </a:r>
          </a:p>
          <a:p>
            <a:pPr marL="914400" lvl="1" indent="-514350"/>
            <a:r>
              <a:rPr lang="en-US" sz="2300" dirty="0" smtClean="0"/>
              <a:t>How did they die?</a:t>
            </a:r>
          </a:p>
          <a:p>
            <a:pPr marL="914400" lvl="1" indent="-514350"/>
            <a:r>
              <a:rPr lang="en-US" sz="2300" dirty="0" smtClean="0"/>
              <a:t>What makes them unique?</a:t>
            </a:r>
          </a:p>
          <a:p>
            <a:pPr marL="914400" lvl="1" indent="-514350">
              <a:buNone/>
            </a:pPr>
            <a:endParaRPr lang="en-US" sz="2300" dirty="0" smtClean="0"/>
          </a:p>
        </p:txBody>
      </p:sp>
      <p:pic>
        <p:nvPicPr>
          <p:cNvPr id="5" name="Picture 4" descr="darwin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600200"/>
            <a:ext cx="4209982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953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</a:p>
          <a:p>
            <a:pPr marL="914400" lvl="1" indent="-514350"/>
            <a:r>
              <a:rPr lang="en-US" sz="2300" dirty="0" smtClean="0"/>
              <a:t>Are they a prickly person?</a:t>
            </a:r>
          </a:p>
          <a:p>
            <a:pPr marL="914400" lvl="1" indent="-514350"/>
            <a:r>
              <a:rPr lang="en-US" sz="2300" dirty="0" smtClean="0"/>
              <a:t>Are they a </a:t>
            </a:r>
            <a:r>
              <a:rPr lang="en-US" sz="2300" dirty="0" smtClean="0"/>
              <a:t>fluid person?</a:t>
            </a:r>
          </a:p>
          <a:p>
            <a:pPr marL="914400" lvl="1" indent="-514350"/>
            <a:r>
              <a:rPr lang="en-US" sz="2300" dirty="0" smtClean="0"/>
              <a:t>Are they a squishy </a:t>
            </a:r>
            <a:r>
              <a:rPr lang="en-US" sz="2300" smtClean="0"/>
              <a:t>person?</a:t>
            </a:r>
            <a:endParaRPr lang="en-US" sz="2300" dirty="0" smtClean="0"/>
          </a:p>
        </p:txBody>
      </p:sp>
      <p:pic>
        <p:nvPicPr>
          <p:cNvPr id="6" name="Picture 5" descr="pope_john_paul_2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817" y="1600200"/>
            <a:ext cx="4287883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stro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87445"/>
            <a:ext cx="4071651" cy="5570555"/>
          </a:xfrm>
          <a:prstGeom prst="rect">
            <a:avLst/>
          </a:prstGeom>
        </p:spPr>
      </p:pic>
      <p:pic>
        <p:nvPicPr>
          <p:cNvPr id="5" name="Picture 4" descr="fidel-castro-and-pierre-trudeau.jpg"/>
          <p:cNvPicPr>
            <a:picLocks noChangeAspect="1"/>
          </p:cNvPicPr>
          <p:nvPr/>
        </p:nvPicPr>
        <p:blipFill>
          <a:blip r:embed="rId3"/>
          <a:srcRect r="48980"/>
          <a:stretch>
            <a:fillRect/>
          </a:stretch>
        </p:blipFill>
        <p:spPr>
          <a:xfrm>
            <a:off x="2438400" y="4343519"/>
            <a:ext cx="1905000" cy="2514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Exaggeration of a Feature</a:t>
            </a:r>
          </a:p>
          <a:p>
            <a:pPr marL="914400" lvl="1" indent="-514350"/>
            <a:r>
              <a:rPr lang="en-US" dirty="0" smtClean="0"/>
              <a:t>Body shape</a:t>
            </a:r>
          </a:p>
          <a:p>
            <a:pPr marL="914400" lvl="1" indent="-514350"/>
            <a:r>
              <a:rPr lang="en-US" dirty="0" smtClean="0"/>
              <a:t>Stature</a:t>
            </a:r>
          </a:p>
          <a:p>
            <a:pPr marL="914400" lvl="1" indent="-514350"/>
            <a:r>
              <a:rPr lang="en-US" dirty="0" smtClean="0"/>
              <a:t>Cult of Personality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Exaggeration of a Feature</a:t>
            </a:r>
          </a:p>
          <a:p>
            <a:pPr marL="914400" lvl="1" indent="-514350"/>
            <a:r>
              <a:rPr lang="en-US" dirty="0" smtClean="0"/>
              <a:t>Head shape</a:t>
            </a:r>
          </a:p>
          <a:p>
            <a:pPr marL="914400" lvl="1" indent="-514350"/>
            <a:r>
              <a:rPr lang="en-US" dirty="0" smtClean="0"/>
              <a:t>Nose shape</a:t>
            </a:r>
          </a:p>
          <a:p>
            <a:pPr marL="914400" lvl="1" indent="-514350"/>
            <a:r>
              <a:rPr lang="en-US" dirty="0"/>
              <a:t>P</a:t>
            </a:r>
            <a:r>
              <a:rPr lang="en-US" dirty="0" smtClean="0"/>
              <a:t>hallic - obsession with sex</a:t>
            </a:r>
          </a:p>
        </p:txBody>
      </p:sp>
      <p:pic>
        <p:nvPicPr>
          <p:cNvPr id="5" name="Picture 4" descr="20100727191211704.jpg"/>
          <p:cNvPicPr>
            <a:picLocks noChangeAspect="1"/>
          </p:cNvPicPr>
          <p:nvPr/>
        </p:nvPicPr>
        <p:blipFill>
          <a:blip r:embed="rId2"/>
          <a:srcRect l="35696" t="66667" r="42054"/>
          <a:stretch>
            <a:fillRect/>
          </a:stretch>
        </p:blipFill>
        <p:spPr>
          <a:xfrm>
            <a:off x="6096000" y="1469571"/>
            <a:ext cx="2514600" cy="53884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Exaggeration of a Feature</a:t>
            </a:r>
          </a:p>
          <a:p>
            <a:pPr marL="914400" lvl="1" indent="-514350"/>
            <a:r>
              <a:rPr lang="en-US" dirty="0" smtClean="0"/>
              <a:t>Head shape</a:t>
            </a:r>
          </a:p>
          <a:p>
            <a:pPr marL="914400" lvl="1" indent="-514350"/>
            <a:r>
              <a:rPr lang="en-US" dirty="0" smtClean="0"/>
              <a:t>Mouth </a:t>
            </a:r>
            <a:r>
              <a:rPr lang="en-US" dirty="0" smtClean="0"/>
              <a:t>shape</a:t>
            </a:r>
          </a:p>
          <a:p>
            <a:pPr marL="914400" lvl="1" indent="-514350"/>
            <a:r>
              <a:rPr lang="en-US" dirty="0" smtClean="0"/>
              <a:t>M</a:t>
            </a:r>
            <a:r>
              <a:rPr lang="en-US" dirty="0" smtClean="0"/>
              <a:t>edia-centric orator</a:t>
            </a:r>
            <a:endParaRPr lang="en-US" dirty="0" smtClean="0"/>
          </a:p>
        </p:txBody>
      </p:sp>
      <p:pic>
        <p:nvPicPr>
          <p:cNvPr id="6" name="Picture 5" descr="20100727191211704.jpg"/>
          <p:cNvPicPr>
            <a:picLocks noChangeAspect="1"/>
          </p:cNvPicPr>
          <p:nvPr/>
        </p:nvPicPr>
        <p:blipFill>
          <a:blip r:embed="rId2"/>
          <a:srcRect t="66667" r="65893"/>
          <a:stretch>
            <a:fillRect/>
          </a:stretch>
        </p:blipFill>
        <p:spPr>
          <a:xfrm>
            <a:off x="5775652" y="1417638"/>
            <a:ext cx="3368348" cy="47085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07271912099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2072282"/>
            <a:ext cx="4775200" cy="4785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Odd </a:t>
            </a:r>
            <a:r>
              <a:rPr lang="en-US" dirty="0" smtClean="0"/>
              <a:t>Exaggeration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007271912099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2072282"/>
            <a:ext cx="4775200" cy="4785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Odd </a:t>
            </a:r>
            <a:r>
              <a:rPr lang="en-US" dirty="0" smtClean="0"/>
              <a:t>Exaggeration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2286000" y="3886200"/>
            <a:ext cx="27432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048000" y="3352800"/>
            <a:ext cx="27432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52600" y="3352800"/>
            <a:ext cx="1371600" cy="1046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/>
            <a:r>
              <a:rPr lang="en-US" sz="6200" dirty="0" smtClean="0"/>
              <a:t>???</a:t>
            </a:r>
            <a:endParaRPr lang="en-US" sz="6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Odd </a:t>
            </a:r>
            <a:r>
              <a:rPr lang="en-US" dirty="0" smtClean="0"/>
              <a:t>Exaggeration</a:t>
            </a: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390900"/>
            <a:ext cx="2400300" cy="3390900"/>
          </a:xfrm>
          <a:prstGeom prst="rect">
            <a:avLst/>
          </a:prstGeom>
        </p:spPr>
      </p:pic>
      <p:pic>
        <p:nvPicPr>
          <p:cNvPr id="6" name="Picture 5" descr="culk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95400"/>
            <a:ext cx="3427039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bain-suicide-news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2800"/>
            <a:ext cx="3534076" cy="2273174"/>
          </a:xfrm>
          <a:prstGeom prst="rect">
            <a:avLst/>
          </a:prstGeom>
        </p:spPr>
      </p:pic>
      <p:pic>
        <p:nvPicPr>
          <p:cNvPr id="5" name="Picture 4" descr="cobain_piv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193" y="1511300"/>
            <a:ext cx="4447407" cy="5422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Odd </a:t>
            </a:r>
            <a:r>
              <a:rPr lang="en-US" dirty="0" smtClean="0"/>
              <a:t>Exaggeration</a:t>
            </a:r>
          </a:p>
        </p:txBody>
      </p:sp>
      <p:pic>
        <p:nvPicPr>
          <p:cNvPr id="6" name="Picture 5" descr="391123854_ecfedd2fe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619244"/>
            <a:ext cx="3276600" cy="21625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as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Odd </a:t>
            </a:r>
            <a:r>
              <a:rPr lang="en-US" dirty="0" smtClean="0"/>
              <a:t>Exaggeration</a:t>
            </a:r>
          </a:p>
        </p:txBody>
      </p:sp>
      <p:pic>
        <p:nvPicPr>
          <p:cNvPr id="9" name="Picture 8" descr="201007271912139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219200"/>
            <a:ext cx="4419600" cy="56121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</a:t>
            </a:r>
            <a:r>
              <a:rPr lang="en-US" dirty="0" smtClean="0"/>
              <a:t>ture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828800"/>
            <a:ext cx="5410200" cy="487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dirty="0" smtClean="0"/>
              <a:t>Caricatures</a:t>
            </a:r>
          </a:p>
          <a:p>
            <a:pPr algn="ctr">
              <a:buNone/>
            </a:pPr>
            <a:r>
              <a:rPr lang="en-US" sz="5400" dirty="0" smtClean="0"/>
              <a:t>Collage</a:t>
            </a:r>
            <a:endParaRPr lang="en-US" sz="5400" dirty="0" smtClean="0"/>
          </a:p>
          <a:p>
            <a:pPr algn="ctr">
              <a:buNone/>
            </a:pPr>
            <a:r>
              <a:rPr lang="en-US" sz="5400" dirty="0" smtClean="0"/>
              <a:t>Found Objects</a:t>
            </a:r>
          </a:p>
          <a:p>
            <a:pPr algn="ctr">
              <a:buNone/>
            </a:pPr>
            <a:r>
              <a:rPr lang="en-US" sz="5400" dirty="0" smtClean="0"/>
              <a:t>Paint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Creative Use  of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Odd </a:t>
            </a:r>
            <a:r>
              <a:rPr lang="en-US" dirty="0" smtClean="0"/>
              <a:t>Exaggeration</a:t>
            </a:r>
          </a:p>
        </p:txBody>
      </p:sp>
      <p:pic>
        <p:nvPicPr>
          <p:cNvPr id="5" name="Picture 4" descr="clin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02797"/>
            <a:ext cx="4038600" cy="56552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Creative Use  of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Odd </a:t>
            </a:r>
            <a:r>
              <a:rPr lang="en-US" dirty="0" smtClean="0"/>
              <a:t>Exaggeration</a:t>
            </a:r>
          </a:p>
        </p:txBody>
      </p:sp>
      <p:pic>
        <p:nvPicPr>
          <p:cNvPr id="6" name="Picture 5" descr="sharon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143000"/>
            <a:ext cx="418026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</a:t>
            </a:r>
            <a:r>
              <a:rPr lang="en-US" dirty="0" smtClean="0"/>
              <a:t>ture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828800"/>
            <a:ext cx="5410200" cy="487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dirty="0" smtClean="0"/>
              <a:t>Caricatures</a:t>
            </a:r>
          </a:p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Collage</a:t>
            </a:r>
            <a:endParaRPr lang="en-US" sz="54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5400" dirty="0" smtClean="0"/>
              <a:t>Found Objects</a:t>
            </a:r>
          </a:p>
          <a:p>
            <a:pPr algn="ctr">
              <a:buNone/>
            </a:pPr>
            <a:r>
              <a:rPr lang="en-US" sz="5400" dirty="0" smtClean="0"/>
              <a:t>Paint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Collage allows you to easily play with shapes</a:t>
            </a:r>
          </a:p>
        </p:txBody>
      </p:sp>
      <p:pic>
        <p:nvPicPr>
          <p:cNvPr id="4" name="Picture 3" descr="wallpaperface-parts-500p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286000"/>
            <a:ext cx="3429000" cy="4286250"/>
          </a:xfrm>
          <a:prstGeom prst="rect">
            <a:avLst/>
          </a:prstGeom>
        </p:spPr>
      </p:pic>
      <p:pic>
        <p:nvPicPr>
          <p:cNvPr id="5" name="Picture 4" descr="84870703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90" y="2286000"/>
            <a:ext cx="433831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Collage allows you to easily play with shapes</a:t>
            </a:r>
          </a:p>
          <a:p>
            <a:r>
              <a:rPr lang="en-US" dirty="0" smtClean="0"/>
              <a:t>Paint a piece of paper</a:t>
            </a:r>
          </a:p>
          <a:p>
            <a:pPr lvl="1"/>
            <a:r>
              <a:rPr lang="en-US" dirty="0" smtClean="0"/>
              <a:t>cut out of it paper noses, mouths, hats, eye, etc.</a:t>
            </a:r>
            <a:endParaRPr lang="en-US" dirty="0"/>
          </a:p>
        </p:txBody>
      </p:sp>
      <p:pic>
        <p:nvPicPr>
          <p:cNvPr id="4" name="Picture 3" descr="Picture+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2590800" cy="3454400"/>
          </a:xfrm>
          <a:prstGeom prst="rect">
            <a:avLst/>
          </a:prstGeom>
        </p:spPr>
      </p:pic>
      <p:pic>
        <p:nvPicPr>
          <p:cNvPr id="6" name="Picture 5" descr="20100727191210782.jpg"/>
          <p:cNvPicPr>
            <a:picLocks noChangeAspect="1"/>
          </p:cNvPicPr>
          <p:nvPr/>
        </p:nvPicPr>
        <p:blipFill>
          <a:blip r:embed="rId3"/>
          <a:srcRect l="29340" t="52222" r="37286" b="36667"/>
          <a:stretch>
            <a:fillRect/>
          </a:stretch>
        </p:blipFill>
        <p:spPr>
          <a:xfrm>
            <a:off x="2590800" y="3429000"/>
            <a:ext cx="6553200" cy="31205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Collage allows you to easily play with shapes</a:t>
            </a:r>
          </a:p>
          <a:p>
            <a:r>
              <a:rPr lang="en-US" dirty="0" smtClean="0"/>
              <a:t>Paint a piece of paper</a:t>
            </a:r>
          </a:p>
          <a:p>
            <a:pPr lvl="1"/>
            <a:r>
              <a:rPr lang="en-US" dirty="0" smtClean="0"/>
              <a:t>cut out of it paper noses, mouths, hats, eye, etc.</a:t>
            </a:r>
            <a:endParaRPr lang="en-US" dirty="0"/>
          </a:p>
        </p:txBody>
      </p:sp>
      <p:pic>
        <p:nvPicPr>
          <p:cNvPr id="7" name="Picture 6" descr="castro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13444"/>
            <a:ext cx="2590800" cy="3544556"/>
          </a:xfrm>
          <a:prstGeom prst="rect">
            <a:avLst/>
          </a:prstGeom>
        </p:spPr>
      </p:pic>
      <p:pic>
        <p:nvPicPr>
          <p:cNvPr id="8" name="Picture 7" descr="castro_piven.jpg"/>
          <p:cNvPicPr>
            <a:picLocks noChangeAspect="1"/>
          </p:cNvPicPr>
          <p:nvPr/>
        </p:nvPicPr>
        <p:blipFill>
          <a:blip r:embed="rId2"/>
          <a:srcRect l="31250" t="9137" b="67520"/>
          <a:stretch>
            <a:fillRect/>
          </a:stretch>
        </p:blipFill>
        <p:spPr>
          <a:xfrm>
            <a:off x="3124200" y="3299594"/>
            <a:ext cx="6019800" cy="27964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Collage allows you to easily play with shapes</a:t>
            </a:r>
          </a:p>
          <a:p>
            <a:r>
              <a:rPr lang="en-US" dirty="0" smtClean="0"/>
              <a:t>Paint a piece of paper</a:t>
            </a:r>
          </a:p>
          <a:p>
            <a:pPr lvl="1"/>
            <a:r>
              <a:rPr lang="en-US" dirty="0" smtClean="0"/>
              <a:t>cut out of it paper noses, mouths, hats, eye, etc.</a:t>
            </a:r>
            <a:endParaRPr lang="en-US" dirty="0"/>
          </a:p>
        </p:txBody>
      </p:sp>
      <p:pic>
        <p:nvPicPr>
          <p:cNvPr id="6" name="Picture 5" descr="saddam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2476807" cy="3429000"/>
          </a:xfrm>
          <a:prstGeom prst="rect">
            <a:avLst/>
          </a:prstGeom>
        </p:spPr>
      </p:pic>
      <p:pic>
        <p:nvPicPr>
          <p:cNvPr id="9" name="Picture 8" descr="saddam_piven.jpg"/>
          <p:cNvPicPr>
            <a:picLocks noChangeAspect="1"/>
          </p:cNvPicPr>
          <p:nvPr/>
        </p:nvPicPr>
        <p:blipFill>
          <a:blip r:embed="rId2"/>
          <a:srcRect l="24612" t="14444" b="61111"/>
          <a:stretch>
            <a:fillRect/>
          </a:stretch>
        </p:blipFill>
        <p:spPr>
          <a:xfrm>
            <a:off x="2523901" y="3428999"/>
            <a:ext cx="6620100" cy="29718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</a:t>
            </a:r>
            <a:r>
              <a:rPr lang="en-US" dirty="0" smtClean="0"/>
              <a:t>ture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828800"/>
            <a:ext cx="5410200" cy="487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dirty="0" smtClean="0"/>
              <a:t>Caricatures</a:t>
            </a:r>
          </a:p>
          <a:p>
            <a:pPr algn="ctr">
              <a:buNone/>
            </a:pPr>
            <a:r>
              <a:rPr lang="en-US" sz="5400" dirty="0" smtClean="0"/>
              <a:t>Collage</a:t>
            </a:r>
            <a:endParaRPr lang="en-US" sz="5400" dirty="0" smtClean="0"/>
          </a:p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Found Objects</a:t>
            </a:r>
          </a:p>
          <a:p>
            <a:pPr algn="ctr">
              <a:buNone/>
            </a:pPr>
            <a:r>
              <a:rPr lang="en-US" sz="5400" dirty="0" smtClean="0"/>
              <a:t>Paint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Literal  Meaning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 Shape</a:t>
            </a:r>
          </a:p>
        </p:txBody>
      </p:sp>
      <p:pic>
        <p:nvPicPr>
          <p:cNvPr id="6" name="Picture 5" descr="pive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365823"/>
            <a:ext cx="4191000" cy="549217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Literal  Meaning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 Shape</a:t>
            </a:r>
          </a:p>
        </p:txBody>
      </p:sp>
      <p:pic>
        <p:nvPicPr>
          <p:cNvPr id="5" name="Picture 4" descr="ted_kazcinsky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402" y="1364848"/>
            <a:ext cx="4013597" cy="54931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</a:t>
            </a:r>
            <a:r>
              <a:rPr lang="en-US" dirty="0" smtClean="0"/>
              <a:t>ture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828800"/>
            <a:ext cx="5410200" cy="487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Caricatures</a:t>
            </a:r>
          </a:p>
          <a:p>
            <a:pPr algn="ctr">
              <a:buNone/>
            </a:pPr>
            <a:r>
              <a:rPr lang="en-US" sz="5400" dirty="0" smtClean="0"/>
              <a:t>Collage</a:t>
            </a:r>
            <a:endParaRPr lang="en-US" sz="5400" dirty="0" smtClean="0"/>
          </a:p>
          <a:p>
            <a:pPr algn="ctr">
              <a:buNone/>
            </a:pPr>
            <a:r>
              <a:rPr lang="en-US" sz="5400" dirty="0" smtClean="0"/>
              <a:t>Found Objects</a:t>
            </a:r>
          </a:p>
          <a:p>
            <a:pPr algn="ctr">
              <a:buNone/>
            </a:pPr>
            <a:r>
              <a:rPr lang="en-US" sz="5400" dirty="0" smtClean="0"/>
              <a:t>Paint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Literal  Meaning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 Shape</a:t>
            </a:r>
          </a:p>
        </p:txBody>
      </p:sp>
      <p:pic>
        <p:nvPicPr>
          <p:cNvPr id="7" name="Picture 6" descr="kim-jong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460756"/>
            <a:ext cx="4114800" cy="53972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Creative </a:t>
            </a:r>
            <a:r>
              <a:rPr lang="en-US" dirty="0" smtClean="0"/>
              <a:t>Use </a:t>
            </a:r>
            <a:r>
              <a:rPr lang="en-US" dirty="0" smtClean="0"/>
              <a:t>of</a:t>
            </a:r>
            <a:r>
              <a:rPr lang="en-US" dirty="0" smtClean="0"/>
              <a:t>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Literal  Meaning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 </a:t>
            </a:r>
            <a:r>
              <a:rPr lang="en-US" dirty="0" smtClean="0"/>
              <a:t>Shape</a:t>
            </a:r>
          </a:p>
          <a:p>
            <a:pPr marL="914400" lvl="1" indent="-514350"/>
            <a:r>
              <a:rPr lang="en-US" dirty="0" smtClean="0"/>
              <a:t>iconic facial hair</a:t>
            </a:r>
          </a:p>
          <a:p>
            <a:pPr marL="914400" lvl="1" indent="-514350"/>
            <a:r>
              <a:rPr lang="en-US" dirty="0" smtClean="0"/>
              <a:t>chiseled look</a:t>
            </a:r>
            <a:endParaRPr lang="en-US" dirty="0" smtClean="0"/>
          </a:p>
        </p:txBody>
      </p:sp>
      <p:pic>
        <p:nvPicPr>
          <p:cNvPr id="5" name="Picture 4" descr="PrinceCaricaturaHanoch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417637"/>
            <a:ext cx="3962400" cy="538084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24 hanoch piven (8).jpg"/>
          <p:cNvPicPr>
            <a:picLocks noChangeAspect="1"/>
          </p:cNvPicPr>
          <p:nvPr/>
        </p:nvPicPr>
        <p:blipFill>
          <a:blip r:embed="rId2"/>
          <a:srcRect l="11000" t="5000" r="33500" b="3125"/>
          <a:stretch>
            <a:fillRect/>
          </a:stretch>
        </p:blipFill>
        <p:spPr>
          <a:xfrm>
            <a:off x="4953000" y="1528119"/>
            <a:ext cx="4024603" cy="5329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Literal  Meaning dominant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 Shape subordinate</a:t>
            </a:r>
          </a:p>
          <a:p>
            <a:pPr marL="914400" lvl="1" indent="-514350"/>
            <a:r>
              <a:rPr lang="en-US" dirty="0" smtClean="0"/>
              <a:t>exaggerated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yeltsi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3949933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Visual Shape dominant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Literal Meaning subordinate</a:t>
            </a:r>
          </a:p>
          <a:p>
            <a:pPr marL="914400" lvl="1" indent="-514350"/>
            <a:r>
              <a:rPr lang="en-US" dirty="0" smtClean="0"/>
              <a:t>exaggerated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829508">
            <a:off x="457200" y="2590800"/>
            <a:ext cx="8229600" cy="1143000"/>
          </a:xfrm>
        </p:spPr>
        <p:txBody>
          <a:bodyPr>
            <a:noAutofit/>
          </a:bodyPr>
          <a:lstStyle/>
          <a:p>
            <a:r>
              <a:rPr lang="en-US" sz="9200" dirty="0" smtClean="0"/>
              <a:t>Brainstorm Break!!!</a:t>
            </a:r>
            <a:endParaRPr lang="en-US" sz="9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 Object Brainstorm!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Brainstorm up some objects that would both</a:t>
            </a:r>
          </a:p>
          <a:p>
            <a:pPr>
              <a:buNone/>
            </a:pPr>
            <a:r>
              <a:rPr lang="en-US" b="1" dirty="0" smtClean="0"/>
              <a:t>VISUALLY </a:t>
            </a:r>
            <a:r>
              <a:rPr lang="en-US" dirty="0" smtClean="0"/>
              <a:t>and </a:t>
            </a:r>
            <a:r>
              <a:rPr lang="en-US" b="1" dirty="0" smtClean="0"/>
              <a:t>LITERALLY </a:t>
            </a:r>
            <a:r>
              <a:rPr lang="en-US" dirty="0" smtClean="0"/>
              <a:t>represent:</a:t>
            </a:r>
          </a:p>
          <a:p>
            <a:pPr lvl="1"/>
            <a:r>
              <a:rPr lang="en-US" dirty="0" smtClean="0"/>
              <a:t>Don Draper</a:t>
            </a:r>
          </a:p>
          <a:p>
            <a:pPr lvl="1"/>
            <a:r>
              <a:rPr lang="en-US" dirty="0" smtClean="0"/>
              <a:t>Snooki</a:t>
            </a:r>
            <a:endParaRPr lang="en-US" dirty="0" smtClean="0"/>
          </a:p>
          <a:p>
            <a:pPr lvl="1"/>
            <a:r>
              <a:rPr lang="en-US" dirty="0" smtClean="0"/>
              <a:t>Johnny Knoxville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Sarah </a:t>
            </a:r>
            <a:r>
              <a:rPr lang="en-US" dirty="0" smtClean="0"/>
              <a:t>Palin</a:t>
            </a:r>
            <a:endParaRPr lang="en-US" dirty="0" smtClean="0"/>
          </a:p>
          <a:p>
            <a:pPr lvl="1"/>
            <a:r>
              <a:rPr lang="en-US" dirty="0" smtClean="0"/>
              <a:t>Deepak Chopra</a:t>
            </a:r>
          </a:p>
          <a:p>
            <a:pPr lvl="1"/>
            <a:r>
              <a:rPr lang="en-US" dirty="0" smtClean="0"/>
              <a:t>Glenn Beck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</a:t>
            </a:r>
            <a:r>
              <a:rPr lang="en-US" dirty="0" smtClean="0"/>
              <a:t>ture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001000" cy="487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dirty="0" smtClean="0"/>
              <a:t>Caricatures</a:t>
            </a:r>
          </a:p>
          <a:p>
            <a:pPr algn="ctr">
              <a:buNone/>
            </a:pPr>
            <a:r>
              <a:rPr lang="en-US" sz="5400" dirty="0" smtClean="0"/>
              <a:t>Collage</a:t>
            </a:r>
            <a:endParaRPr lang="en-US" sz="5400" dirty="0" smtClean="0"/>
          </a:p>
          <a:p>
            <a:pPr algn="ctr">
              <a:buNone/>
            </a:pPr>
            <a:r>
              <a:rPr lang="en-US" sz="5400" dirty="0" smtClean="0"/>
              <a:t>Found Objects</a:t>
            </a:r>
          </a:p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Paint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Paints to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Water-Based</a:t>
            </a:r>
          </a:p>
          <a:p>
            <a:pPr lvl="1"/>
            <a:r>
              <a:rPr lang="en-US" b="1" dirty="0" smtClean="0"/>
              <a:t>Acrylic</a:t>
            </a:r>
          </a:p>
          <a:p>
            <a:pPr lvl="1"/>
            <a:r>
              <a:rPr lang="en-US" b="1" dirty="0" smtClean="0"/>
              <a:t>Watercolor</a:t>
            </a:r>
          </a:p>
          <a:p>
            <a:pPr lvl="1"/>
            <a:r>
              <a:rPr lang="en-US" b="1" dirty="0" smtClean="0"/>
              <a:t>Gouache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Oil-Based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Oil Paint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DO NOT USE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Acrylic 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ynthetic (dries fast)</a:t>
            </a:r>
          </a:p>
        </p:txBody>
      </p:sp>
      <p:pic>
        <p:nvPicPr>
          <p:cNvPr id="6" name="Picture 5" descr="800px-Sapuan_akrili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5999"/>
            <a:ext cx="6781800" cy="450141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Acrylic 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ynthetic (dries fast)</a:t>
            </a:r>
          </a:p>
          <a:p>
            <a:r>
              <a:rPr lang="en-US" dirty="0"/>
              <a:t>O</a:t>
            </a:r>
            <a:r>
              <a:rPr lang="en-US" dirty="0" smtClean="0"/>
              <a:t>paque layering</a:t>
            </a:r>
          </a:p>
        </p:txBody>
      </p:sp>
      <p:pic>
        <p:nvPicPr>
          <p:cNvPr id="8" name="Picture 7" descr="RedMystery40x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971800"/>
            <a:ext cx="3886200" cy="3886200"/>
          </a:xfrm>
          <a:prstGeom prst="rect">
            <a:avLst/>
          </a:prstGeom>
        </p:spPr>
      </p:pic>
      <p:pic>
        <p:nvPicPr>
          <p:cNvPr id="9" name="Picture 8" descr="18466527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9" y="1600200"/>
            <a:ext cx="4022217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7700" dirty="0" smtClean="0"/>
              <a:t>Caricatures</a:t>
            </a:r>
            <a:endParaRPr lang="en-US" sz="7700" dirty="0"/>
          </a:p>
        </p:txBody>
      </p:sp>
      <p:pic>
        <p:nvPicPr>
          <p:cNvPr id="12" name="Picture 11" descr="LarryKing-forbl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pic>
        <p:nvPicPr>
          <p:cNvPr id="13" name="Picture 12" descr="ye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2959100" cy="4445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Acrylic 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ynthetic (dries fast)</a:t>
            </a:r>
          </a:p>
          <a:p>
            <a:r>
              <a:rPr lang="en-US" dirty="0"/>
              <a:t>O</a:t>
            </a:r>
            <a:r>
              <a:rPr lang="en-US" dirty="0" smtClean="0"/>
              <a:t>paque layering</a:t>
            </a:r>
          </a:p>
          <a:p>
            <a:r>
              <a:rPr lang="en-US" dirty="0" smtClean="0"/>
              <a:t>Cheap</a:t>
            </a:r>
          </a:p>
        </p:txBody>
      </p:sp>
      <p:pic>
        <p:nvPicPr>
          <p:cNvPr id="7" name="Picture 6" descr="1508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71800"/>
            <a:ext cx="51816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Acrylic 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Dilute with water to keep it from drying fast</a:t>
            </a:r>
          </a:p>
        </p:txBody>
      </p:sp>
      <p:pic>
        <p:nvPicPr>
          <p:cNvPr id="6" name="Picture 5" descr="acrylic_water_wa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6248400" cy="4189268"/>
          </a:xfrm>
          <a:prstGeom prst="rect">
            <a:avLst/>
          </a:prstGeom>
        </p:spPr>
      </p:pic>
      <p:pic>
        <p:nvPicPr>
          <p:cNvPr id="8" name="Picture 7" descr="acrylic_pudd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209800"/>
            <a:ext cx="5588000" cy="374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Acrylic 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Dilute with water to get nice washes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2455863"/>
          <a:ext cx="3462338" cy="3670300"/>
        </p:xfrm>
        <a:graphic>
          <a:graphicData uri="http://schemas.openxmlformats.org/presentationml/2006/ole">
            <p:oleObj spid="_x0000_s66562" name="Photo Editor Photo" r:id="rId3" imgW="6095238" imgH="6095238" progId="">
              <p:embed/>
            </p:oleObj>
          </a:graphicData>
        </a:graphic>
      </p:graphicFrame>
      <p:pic>
        <p:nvPicPr>
          <p:cNvPr id="7" name="Picture 6" descr="SDILLON_Hummingbirds_canva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799" y="2455863"/>
            <a:ext cx="5498577" cy="36703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Watercolor 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(dries slower)</a:t>
            </a:r>
          </a:p>
        </p:txBody>
      </p:sp>
      <p:pic>
        <p:nvPicPr>
          <p:cNvPr id="5" name="Picture 4" descr="watercolor_016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16861"/>
            <a:ext cx="6629400" cy="454113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Watercolor 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(dries slower)</a:t>
            </a:r>
          </a:p>
          <a:p>
            <a:r>
              <a:rPr lang="en-US" dirty="0" smtClean="0"/>
              <a:t>Can re-wet and re-work</a:t>
            </a:r>
          </a:p>
        </p:txBody>
      </p:sp>
      <p:pic>
        <p:nvPicPr>
          <p:cNvPr id="5" name="Picture 4" descr="KathyCollins.FieldInSummer.watercolor.11x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876550"/>
            <a:ext cx="5105400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Watercolor 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(dries slower)</a:t>
            </a:r>
          </a:p>
          <a:p>
            <a:r>
              <a:rPr lang="en-US" dirty="0" smtClean="0"/>
              <a:t>Can re-wet and re-work</a:t>
            </a:r>
          </a:p>
          <a:p>
            <a:r>
              <a:rPr lang="en-US" dirty="0" smtClean="0"/>
              <a:t>Easier to do transparent layering than acrylic</a:t>
            </a:r>
          </a:p>
        </p:txBody>
      </p:sp>
      <p:pic>
        <p:nvPicPr>
          <p:cNvPr id="4" name="Picture 3" descr="Two_Apples_watercolor_painting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686650"/>
            <a:ext cx="4191000" cy="317135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Gouache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(dries slower)</a:t>
            </a:r>
          </a:p>
        </p:txBody>
      </p:sp>
      <p:pic>
        <p:nvPicPr>
          <p:cNvPr id="5" name="Picture 4" descr="blog6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28850"/>
            <a:ext cx="6172200" cy="46291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Gouache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(dries slower)</a:t>
            </a:r>
          </a:p>
          <a:p>
            <a:r>
              <a:rPr lang="en-US" dirty="0" smtClean="0"/>
              <a:t>Super vibrant, colors radiate</a:t>
            </a:r>
          </a:p>
        </p:txBody>
      </p:sp>
      <p:pic>
        <p:nvPicPr>
          <p:cNvPr id="4" name="Picture 3" descr="gouach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960624"/>
            <a:ext cx="4267200" cy="3897376"/>
          </a:xfrm>
          <a:prstGeom prst="rect">
            <a:avLst/>
          </a:prstGeom>
        </p:spPr>
      </p:pic>
      <p:pic>
        <p:nvPicPr>
          <p:cNvPr id="5" name="Picture 4" descr="041207_coltrane_gouache_350px.jpg"/>
          <p:cNvPicPr>
            <a:picLocks noChangeAspect="1"/>
          </p:cNvPicPr>
          <p:nvPr/>
        </p:nvPicPr>
        <p:blipFill>
          <a:blip r:embed="rId3">
            <a:lum contrast="29000"/>
          </a:blip>
          <a:stretch>
            <a:fillRect/>
          </a:stretch>
        </p:blipFill>
        <p:spPr>
          <a:xfrm>
            <a:off x="5080000" y="2960624"/>
            <a:ext cx="3835400" cy="38354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Gouache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(dries slower)</a:t>
            </a:r>
          </a:p>
          <a:p>
            <a:r>
              <a:rPr lang="en-US" dirty="0" smtClean="0"/>
              <a:t>Super vibrant, colors radiate</a:t>
            </a:r>
          </a:p>
          <a:p>
            <a:r>
              <a:rPr lang="en-US" dirty="0" smtClean="0"/>
              <a:t>Can re-wet and re-work</a:t>
            </a:r>
          </a:p>
        </p:txBody>
      </p:sp>
      <p:pic>
        <p:nvPicPr>
          <p:cNvPr id="5" name="Picture 4" descr="blu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756217"/>
            <a:ext cx="2919419" cy="410178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Paint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Natural, but dries very slow</a:t>
            </a:r>
          </a:p>
        </p:txBody>
      </p:sp>
      <p:pic>
        <p:nvPicPr>
          <p:cNvPr id="6" name="Picture 5" descr="oil-paint-4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90800"/>
            <a:ext cx="2678622" cy="4013200"/>
          </a:xfrm>
          <a:prstGeom prst="rect">
            <a:avLst/>
          </a:prstGeom>
        </p:spPr>
      </p:pic>
      <p:pic>
        <p:nvPicPr>
          <p:cNvPr id="7" name="Picture 6" descr="The-Simpson-Oil-Paint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78100"/>
            <a:ext cx="5969000" cy="4025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Kinds of Caricatures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057"/>
            <a:ext cx="4953000" cy="530774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Traditional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Political Cartoon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Caricature Assemblage</a:t>
            </a:r>
          </a:p>
        </p:txBody>
      </p:sp>
      <p:pic>
        <p:nvPicPr>
          <p:cNvPr id="5" name="Picture 4" descr="caricature-2.gif"/>
          <p:cNvPicPr>
            <a:picLocks noChangeAspect="1"/>
          </p:cNvPicPr>
          <p:nvPr/>
        </p:nvPicPr>
        <p:blipFill>
          <a:blip r:embed="rId2"/>
          <a:srcRect t="13636" b="35227"/>
          <a:stretch>
            <a:fillRect/>
          </a:stretch>
        </p:blipFill>
        <p:spPr>
          <a:xfrm>
            <a:off x="2895600" y="914400"/>
            <a:ext cx="2743200" cy="1870364"/>
          </a:xfrm>
          <a:prstGeom prst="rect">
            <a:avLst/>
          </a:prstGeom>
        </p:spPr>
      </p:pic>
      <p:pic>
        <p:nvPicPr>
          <p:cNvPr id="9" name="Picture 8" descr="20100727191211704.jpg"/>
          <p:cNvPicPr>
            <a:picLocks noChangeAspect="1"/>
          </p:cNvPicPr>
          <p:nvPr/>
        </p:nvPicPr>
        <p:blipFill>
          <a:blip r:embed="rId3"/>
          <a:srcRect l="35022" t="66667" r="251"/>
          <a:stretch>
            <a:fillRect/>
          </a:stretch>
        </p:blipFill>
        <p:spPr>
          <a:xfrm>
            <a:off x="5181600" y="4332174"/>
            <a:ext cx="3429000" cy="2525826"/>
          </a:xfrm>
          <a:prstGeom prst="rect">
            <a:avLst/>
          </a:prstGeom>
        </p:spPr>
      </p:pic>
      <p:pic>
        <p:nvPicPr>
          <p:cNvPr id="11" name="Picture 10" descr="LarryKing-forblo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914400"/>
            <a:ext cx="1981200" cy="1981200"/>
          </a:xfrm>
          <a:prstGeom prst="rect">
            <a:avLst/>
          </a:prstGeom>
        </p:spPr>
      </p:pic>
      <p:pic>
        <p:nvPicPr>
          <p:cNvPr id="8" name="Picture 7" descr="jan5carto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2819400"/>
            <a:ext cx="2298696" cy="178723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Paint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Natural, but dries very slow</a:t>
            </a:r>
          </a:p>
        </p:txBody>
      </p:sp>
      <p:pic>
        <p:nvPicPr>
          <p:cNvPr id="6" name="Picture 5" descr="oil-paint-4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90800"/>
            <a:ext cx="2678622" cy="4013200"/>
          </a:xfrm>
          <a:prstGeom prst="rect">
            <a:avLst/>
          </a:prstGeom>
        </p:spPr>
      </p:pic>
      <p:pic>
        <p:nvPicPr>
          <p:cNvPr id="7" name="Picture 6" descr="The-Simpson-Oil-Paint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78100"/>
            <a:ext cx="5969000" cy="4025900"/>
          </a:xfrm>
          <a:prstGeom prst="rect">
            <a:avLst/>
          </a:prstGeom>
        </p:spPr>
      </p:pic>
      <p:sp>
        <p:nvSpPr>
          <p:cNvPr id="8" name="&quot;No&quot; Symbol 7"/>
          <p:cNvSpPr/>
          <p:nvPr/>
        </p:nvSpPr>
        <p:spPr>
          <a:xfrm>
            <a:off x="2080644" y="1981200"/>
            <a:ext cx="4929756" cy="4622800"/>
          </a:xfrm>
          <a:prstGeom prst="noSmoking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Content Placeholder 7" descr="Woody_Allen_piven_smal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8325" r="-58325"/>
          <a:stretch>
            <a:fillRect/>
          </a:stretch>
        </p:blipFill>
        <p:spPr>
          <a:xfrm>
            <a:off x="2286000" y="228600"/>
            <a:ext cx="4495800" cy="2472517"/>
          </a:xfrm>
        </p:spPr>
      </p:pic>
      <p:pic>
        <p:nvPicPr>
          <p:cNvPr id="10" name="Picture 9" descr="saddam_piv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14822"/>
            <a:ext cx="2209800" cy="3059344"/>
          </a:xfrm>
          <a:prstGeom prst="rect">
            <a:avLst/>
          </a:prstGeom>
        </p:spPr>
      </p:pic>
      <p:pic>
        <p:nvPicPr>
          <p:cNvPr id="11" name="Picture 10" descr="clint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810000"/>
            <a:ext cx="2110864" cy="2955817"/>
          </a:xfrm>
          <a:prstGeom prst="rect">
            <a:avLst/>
          </a:prstGeom>
        </p:spPr>
      </p:pic>
      <p:pic>
        <p:nvPicPr>
          <p:cNvPr id="12" name="Picture 11" descr="ted_kaczynski_piv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785" y="1853746"/>
            <a:ext cx="2353015" cy="32204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arryKing-forbl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1981200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Kinds of Caricatures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057"/>
            <a:ext cx="4953000" cy="530774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Traditional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Political Cartoon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Caricature Assemblage</a:t>
            </a:r>
          </a:p>
        </p:txBody>
      </p:sp>
      <p:pic>
        <p:nvPicPr>
          <p:cNvPr id="5" name="Picture 4" descr="caricature-2.gif"/>
          <p:cNvPicPr>
            <a:picLocks noChangeAspect="1"/>
          </p:cNvPicPr>
          <p:nvPr/>
        </p:nvPicPr>
        <p:blipFill>
          <a:blip r:embed="rId3"/>
          <a:srcRect t="13636" b="35227"/>
          <a:stretch>
            <a:fillRect/>
          </a:stretch>
        </p:blipFill>
        <p:spPr>
          <a:xfrm>
            <a:off x="2895600" y="914400"/>
            <a:ext cx="2743200" cy="1870364"/>
          </a:xfrm>
          <a:prstGeom prst="rect">
            <a:avLst/>
          </a:prstGeom>
        </p:spPr>
      </p:pic>
      <p:pic>
        <p:nvPicPr>
          <p:cNvPr id="8" name="Picture 7" descr="jan5carto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819400"/>
            <a:ext cx="2298696" cy="1787236"/>
          </a:xfrm>
          <a:prstGeom prst="rect">
            <a:avLst/>
          </a:prstGeom>
        </p:spPr>
      </p:pic>
      <p:pic>
        <p:nvPicPr>
          <p:cNvPr id="9" name="Picture 8" descr="20100727191211704.jpg"/>
          <p:cNvPicPr>
            <a:picLocks noChangeAspect="1"/>
          </p:cNvPicPr>
          <p:nvPr/>
        </p:nvPicPr>
        <p:blipFill>
          <a:blip r:embed="rId5"/>
          <a:srcRect l="35022" t="66667" r="251"/>
          <a:stretch>
            <a:fillRect/>
          </a:stretch>
        </p:blipFill>
        <p:spPr>
          <a:xfrm>
            <a:off x="5181600" y="4332174"/>
            <a:ext cx="3429000" cy="2525826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20077719">
            <a:off x="3584168" y="838200"/>
            <a:ext cx="1670864" cy="5257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3876285">
            <a:off x="2307192" y="3188817"/>
            <a:ext cx="466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6000" dirty="0" smtClean="0"/>
              <a:t>Less Detai</a:t>
            </a:r>
            <a:r>
              <a:rPr lang="en-US" sz="6000" dirty="0"/>
              <a:t>l</a:t>
            </a:r>
            <a:endParaRPr lang="en-US" sz="60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Condensation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Exaggeration of a </a:t>
            </a:r>
            <a:r>
              <a:rPr lang="en-US" dirty="0" smtClean="0"/>
              <a:t>Feature</a:t>
            </a:r>
            <a:endParaRPr lang="en-US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914400" lvl="1" indent="-514350"/>
            <a:r>
              <a:rPr lang="en-US" dirty="0" smtClean="0"/>
              <a:t>Simple Yet Descriptive</a:t>
            </a:r>
            <a:endParaRPr lang="en-US" dirty="0" smtClean="0"/>
          </a:p>
        </p:txBody>
      </p:sp>
      <p:pic>
        <p:nvPicPr>
          <p:cNvPr id="4" name="Picture 3" descr="saddam_piv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464" y="2106381"/>
            <a:ext cx="2903536" cy="4019782"/>
          </a:xfrm>
          <a:prstGeom prst="rect">
            <a:avLst/>
          </a:prstGeom>
        </p:spPr>
      </p:pic>
      <p:pic>
        <p:nvPicPr>
          <p:cNvPr id="5" name="Picture 4" descr="saddam_white_he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2799"/>
            <a:ext cx="2003233" cy="2773363"/>
          </a:xfrm>
          <a:prstGeom prst="rect">
            <a:avLst/>
          </a:prstGeom>
        </p:spPr>
      </p:pic>
      <p:pic>
        <p:nvPicPr>
          <p:cNvPr id="6" name="Picture 5" descr="saddam_green_he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352799"/>
            <a:ext cx="2003233" cy="2773364"/>
          </a:xfrm>
          <a:prstGeom prst="rect">
            <a:avLst/>
          </a:prstGeom>
        </p:spPr>
      </p:pic>
      <p:pic>
        <p:nvPicPr>
          <p:cNvPr id="7" name="Picture 6" descr="saddam_black_hea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799" y="3352799"/>
            <a:ext cx="2003234" cy="27733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Caricature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Clarity</a:t>
            </a:r>
          </a:p>
          <a:p>
            <a:pPr marL="914400" lvl="1" indent="-514350"/>
            <a:r>
              <a:rPr lang="en-US" dirty="0" smtClean="0"/>
              <a:t>Simple Yet Descriptive</a:t>
            </a:r>
            <a:endParaRPr lang="en-US" dirty="0" smtClean="0"/>
          </a:p>
        </p:txBody>
      </p:sp>
      <p:pic>
        <p:nvPicPr>
          <p:cNvPr id="4" name="Picture 3" descr="saddam_piven.jpg"/>
          <p:cNvPicPr>
            <a:picLocks noChangeAspect="1"/>
          </p:cNvPicPr>
          <p:nvPr/>
        </p:nvPicPr>
        <p:blipFill>
          <a:blip r:embed="rId2">
            <a:lum bright="20000" contrast="20000"/>
          </a:blip>
          <a:stretch>
            <a:fillRect/>
          </a:stretch>
        </p:blipFill>
        <p:spPr>
          <a:xfrm>
            <a:off x="5478464" y="2106381"/>
            <a:ext cx="2903536" cy="4019782"/>
          </a:xfrm>
          <a:prstGeom prst="rect">
            <a:avLst/>
          </a:prstGeom>
        </p:spPr>
      </p:pic>
      <p:pic>
        <p:nvPicPr>
          <p:cNvPr id="8" name="Picture 7" descr="NYHETER-01s15-saddam-73_368.jpg"/>
          <p:cNvPicPr>
            <a:picLocks noChangeAspect="1"/>
          </p:cNvPicPr>
          <p:nvPr/>
        </p:nvPicPr>
        <p:blipFill>
          <a:blip r:embed="rId3">
            <a:lum/>
          </a:blip>
          <a:srcRect l="17935" t="9927" r="11957" b="16247"/>
          <a:stretch>
            <a:fillRect/>
          </a:stretch>
        </p:blipFill>
        <p:spPr>
          <a:xfrm>
            <a:off x="1828800" y="2667000"/>
            <a:ext cx="3276600" cy="4191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574</Words>
  <Application>Microsoft Macintosh PowerPoint</Application>
  <PresentationFormat>On-screen Show (4:3)</PresentationFormat>
  <Paragraphs>215</Paragraphs>
  <Slides>51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Photo Editor Photo</vt:lpstr>
      <vt:lpstr>Celebrity Caricature Assemblage</vt:lpstr>
      <vt:lpstr>Lecture Overview</vt:lpstr>
      <vt:lpstr>Lecture Overview</vt:lpstr>
      <vt:lpstr>Caricatures</vt:lpstr>
      <vt:lpstr>Kinds of Caricatures</vt:lpstr>
      <vt:lpstr>Kinds of Caricatures</vt:lpstr>
      <vt:lpstr>How to Caricature</vt:lpstr>
      <vt:lpstr>How to Caricature</vt:lpstr>
      <vt:lpstr>How to Caricature</vt:lpstr>
      <vt:lpstr>How to Caricature</vt:lpstr>
      <vt:lpstr>How to Caricature</vt:lpstr>
      <vt:lpstr>Caricature</vt:lpstr>
      <vt:lpstr>Caricature</vt:lpstr>
      <vt:lpstr>Caricature</vt:lpstr>
      <vt:lpstr>Caricature</vt:lpstr>
      <vt:lpstr>Caricature</vt:lpstr>
      <vt:lpstr>Caricature</vt:lpstr>
      <vt:lpstr>Caricature</vt:lpstr>
      <vt:lpstr>Background as Object</vt:lpstr>
      <vt:lpstr>Creative Use  of Materials</vt:lpstr>
      <vt:lpstr>Creative Use  of Materials</vt:lpstr>
      <vt:lpstr>Lecture Overview</vt:lpstr>
      <vt:lpstr>Collage</vt:lpstr>
      <vt:lpstr>Collage</vt:lpstr>
      <vt:lpstr>Collage</vt:lpstr>
      <vt:lpstr>Collage</vt:lpstr>
      <vt:lpstr>Lecture Overview</vt:lpstr>
      <vt:lpstr>Found Objects</vt:lpstr>
      <vt:lpstr>Found Objects</vt:lpstr>
      <vt:lpstr>Found Objects</vt:lpstr>
      <vt:lpstr>Creative Use of Object</vt:lpstr>
      <vt:lpstr>Found Objects</vt:lpstr>
      <vt:lpstr>Found Objects</vt:lpstr>
      <vt:lpstr>Brainstorm Break!!!</vt:lpstr>
      <vt:lpstr>Found Object Brainstorm!</vt:lpstr>
      <vt:lpstr>Lecture Overview</vt:lpstr>
      <vt:lpstr>Paints to Use</vt:lpstr>
      <vt:lpstr>Acrylic Paint</vt:lpstr>
      <vt:lpstr>Acrylic Paint</vt:lpstr>
      <vt:lpstr>Acrylic Paint</vt:lpstr>
      <vt:lpstr>Acrylic Paint</vt:lpstr>
      <vt:lpstr>Acrylic Paint</vt:lpstr>
      <vt:lpstr>Watercolor Paint</vt:lpstr>
      <vt:lpstr>Watercolor Paint</vt:lpstr>
      <vt:lpstr>Watercolor Paint</vt:lpstr>
      <vt:lpstr>Gouache</vt:lpstr>
      <vt:lpstr>Gouache</vt:lpstr>
      <vt:lpstr>Gouache</vt:lpstr>
      <vt:lpstr>Oil Paint </vt:lpstr>
      <vt:lpstr>Oil Paint 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guest</dc:creator>
  <cp:lastModifiedBy>guest</cp:lastModifiedBy>
  <cp:revision>9</cp:revision>
  <cp:lastPrinted>2010-10-20T05:29:09Z</cp:lastPrinted>
  <dcterms:created xsi:type="dcterms:W3CDTF">2010-10-20T03:58:02Z</dcterms:created>
  <dcterms:modified xsi:type="dcterms:W3CDTF">2010-10-20T05:30:07Z</dcterms:modified>
</cp:coreProperties>
</file>